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41" r:id="rId2"/>
    <p:sldId id="342" r:id="rId3"/>
    <p:sldId id="309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3" r:id="rId25"/>
    <p:sldId id="334" r:id="rId26"/>
    <p:sldId id="335" r:id="rId27"/>
    <p:sldId id="340" r:id="rId28"/>
    <p:sldId id="336" r:id="rId29"/>
    <p:sldId id="343" r:id="rId30"/>
    <p:sldId id="276" r:id="rId31"/>
    <p:sldId id="278" r:id="rId32"/>
    <p:sldId id="277" r:id="rId33"/>
    <p:sldId id="279" r:id="rId34"/>
    <p:sldId id="346" r:id="rId35"/>
    <p:sldId id="347" r:id="rId36"/>
    <p:sldId id="348" r:id="rId37"/>
    <p:sldId id="350" r:id="rId38"/>
    <p:sldId id="285" r:id="rId39"/>
    <p:sldId id="349" r:id="rId40"/>
    <p:sldId id="351" r:id="rId41"/>
    <p:sldId id="280" r:id="rId42"/>
    <p:sldId id="345" r:id="rId43"/>
    <p:sldId id="286" r:id="rId44"/>
    <p:sldId id="352" r:id="rId45"/>
    <p:sldId id="354" r:id="rId46"/>
    <p:sldId id="355" r:id="rId47"/>
    <p:sldId id="281" r:id="rId48"/>
    <p:sldId id="283" r:id="rId49"/>
    <p:sldId id="284" r:id="rId50"/>
    <p:sldId id="356" r:id="rId51"/>
    <p:sldId id="357" r:id="rId52"/>
    <p:sldId id="287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265" r:id="rId65"/>
    <p:sldId id="35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04"/>
    <p:restoredTop sz="94724"/>
  </p:normalViewPr>
  <p:slideViewPr>
    <p:cSldViewPr snapToGrid="0" snapToObjects="1">
      <p:cViewPr varScale="1">
        <p:scale>
          <a:sx n="182" d="100"/>
          <a:sy n="182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25056" indent="-312528">
              <a:spcBef>
                <a:spcPts val="914"/>
              </a:spcBef>
              <a:buFont typeface="Arial" panose="020B0604020202020204" pitchFamily="34" charset="0"/>
              <a:buChar char="•"/>
              <a:defRPr sz="1969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5056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boot/docs/current/reference/html/common-application-propertie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871" y="1122362"/>
            <a:ext cx="11849725" cy="4001573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Development and Automated Testing of RESTful APIs</a:t>
            </a:r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Lesson 02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90322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/>
              <a:t>Prof. Andrea Arcuri</a:t>
            </a:r>
          </a:p>
          <a:p>
            <a:pPr algn="r"/>
            <a:r>
              <a:rPr lang="en-US" dirty="0"/>
              <a:t>Kristiania University College, Oslo, Norway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45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Types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4"/>
            <a:ext cx="10896600" cy="4564289"/>
          </a:xfrm>
        </p:spPr>
        <p:txBody>
          <a:bodyPr>
            <a:normAutofit/>
          </a:bodyPr>
          <a:lstStyle/>
          <a:p>
            <a:r>
              <a:rPr lang="en-US" sz="3600" dirty="0"/>
              <a:t>Specified after with “:”</a:t>
            </a:r>
          </a:p>
          <a:p>
            <a:endParaRPr lang="en-US" sz="3600" dirty="0"/>
          </a:p>
          <a:p>
            <a:r>
              <a:rPr lang="en-US" sz="3600" dirty="0"/>
              <a:t>Can be left unspecified if compiler can infer them</a:t>
            </a:r>
          </a:p>
          <a:p>
            <a:pPr lvl="1"/>
            <a:r>
              <a:rPr lang="en-US" sz="2400" dirty="0" err="1"/>
              <a:t>val</a:t>
            </a:r>
            <a:r>
              <a:rPr lang="en-US" sz="2400" dirty="0"/>
              <a:t> foo = “foo” </a:t>
            </a:r>
          </a:p>
          <a:p>
            <a:pPr lvl="1"/>
            <a:endParaRPr lang="en-US" sz="2400" dirty="0"/>
          </a:p>
          <a:p>
            <a:r>
              <a:rPr lang="en-US" sz="3600" dirty="0"/>
              <a:t>Note: </a:t>
            </a:r>
            <a:r>
              <a:rPr lang="en-US" sz="3600" dirty="0" err="1"/>
              <a:t>Kotlin</a:t>
            </a:r>
            <a:r>
              <a:rPr lang="en-US" sz="3600" dirty="0"/>
              <a:t> </a:t>
            </a:r>
            <a:r>
              <a:rPr lang="en-US" sz="3600" b="1" dirty="0"/>
              <a:t>IS</a:t>
            </a:r>
            <a:r>
              <a:rPr lang="en-US" sz="3600" dirty="0"/>
              <a:t> statically typed </a:t>
            </a:r>
          </a:p>
        </p:txBody>
      </p:sp>
    </p:spTree>
    <p:extLst>
      <p:ext uri="{BB962C8B-B14F-4D97-AF65-F5344CB8AC3E}">
        <p14:creationId xmlns:p14="http://schemas.microsoft.com/office/powerpoint/2010/main" val="14501063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Var</a:t>
            </a:r>
            <a:r>
              <a:rPr lang="en-US" sz="6600" dirty="0"/>
              <a:t>/Val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“</a:t>
            </a:r>
            <a:r>
              <a:rPr lang="en-US" sz="3600" dirty="0" err="1"/>
              <a:t>var</a:t>
            </a:r>
            <a:r>
              <a:rPr lang="en-US" sz="3600" dirty="0"/>
              <a:t>” is for variables that can be modified</a:t>
            </a:r>
          </a:p>
          <a:p>
            <a:endParaRPr lang="en-US" sz="3600" dirty="0"/>
          </a:p>
          <a:p>
            <a:r>
              <a:rPr lang="en-US" sz="3600" dirty="0"/>
              <a:t>“</a:t>
            </a:r>
            <a:r>
              <a:rPr lang="en-US" sz="3600" dirty="0" err="1"/>
              <a:t>val</a:t>
            </a:r>
            <a:r>
              <a:rPr lang="en-US" sz="3600" dirty="0"/>
              <a:t>” are values which are constant</a:t>
            </a:r>
          </a:p>
          <a:p>
            <a:pPr lvl="1"/>
            <a:r>
              <a:rPr lang="en-US" sz="2400" dirty="0"/>
              <a:t>equivalent to the use of “final” in Java</a:t>
            </a:r>
          </a:p>
        </p:txBody>
      </p:sp>
    </p:spTree>
    <p:extLst>
      <p:ext uri="{BB962C8B-B14F-4D97-AF65-F5344CB8AC3E}">
        <p14:creationId xmlns:p14="http://schemas.microsoft.com/office/powerpoint/2010/main" val="22232618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9410" y="476874"/>
            <a:ext cx="9836027" cy="5604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bar(){</a:t>
            </a: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"changed"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//foo = null // doesn't compile</a:t>
            </a: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//note the "?" after the type</a:t>
            </a:r>
            <a:b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 : String? = </a:t>
            </a: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b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 = </a:t>
            </a:r>
            <a: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br>
              <a:rPr lang="en-US" altLang="en-US" sz="3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88779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567" y="402880"/>
            <a:ext cx="10004342" cy="44969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note the ?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(s: String?) : Boolean 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//doesn't compile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//return </a:t>
            </a:r>
            <a:r>
              <a:rPr lang="en-US" altLang="en-US" sz="3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("foo")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</a:t>
            </a:r>
            <a:r>
              <a:rPr lang="en-US" altLang="en-US" sz="32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elvis</a:t>
            </a: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operator</a:t>
            </a:r>
            <a:b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s?.</a:t>
            </a:r>
            <a:r>
              <a:rPr lang="en-US" altLang="en-US" sz="3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?: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891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3332" y="622195"/>
            <a:ext cx="10498067" cy="49893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: Link?) : Boolean{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link?.</a:t>
            </a:r>
            <a:r>
              <a:rPr lang="en-US" altLang="en-US" sz="3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b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  <a:r>
              <a:rPr lang="en-US" altLang="en-US" sz="3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?.equals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3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?: </a:t>
            </a:r>
            <a: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br>
              <a:rPr lang="en-US" altLang="en-US" sz="3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301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61696" y="308548"/>
            <a:ext cx="10821873" cy="5604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link){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//all checks above are necessary to guarantee this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//instruction does not throw a NPE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925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76268" y="216211"/>
            <a:ext cx="11374910" cy="37582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fiveNextIsFooWithCatch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(Link link){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link.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.equals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NullPointerException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e){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//this is more expensive, as exceptions need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//to fill info from </a:t>
            </a:r>
            <a:r>
              <a:rPr lang="en-US" altLang="en-US" sz="2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stacktrace</a:t>
            </a:r>
            <a:b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065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39446" y="274865"/>
            <a:ext cx="9795951" cy="60973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aboutStrings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multiLineString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&lt;foo&gt;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Some message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&lt;/foo&gt;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\$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interpolate, </a:t>
            </a:r>
            <a:r>
              <a:rPr lang="en-US" altLang="en-US" sz="28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//The print(s) does output the following:</a:t>
            </a:r>
            <a:b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//Use $ to interpolate, </a:t>
            </a:r>
            <a:r>
              <a:rPr lang="en-US" altLang="en-US" sz="28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x=5</a:t>
            </a:r>
            <a:br>
              <a:rPr lang="en-US" altLang="en-US" sz="28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683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81001" y="967606"/>
            <a:ext cx="11484428" cy="17884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KotlinConstructor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foo() =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br>
              <a:rPr lang="en-US" altLang="en-US" sz="2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666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8588" y="28146"/>
            <a:ext cx="5972790" cy="6815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JavaConstructor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JavaConstructor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s,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foo(){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setX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1687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x) {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687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687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87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1687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x;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87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8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369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4515-72C7-5D41-881A-7229A659C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CE455-9FE1-4842-8958-E50F2BEBF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825624"/>
            <a:ext cx="11734800" cy="4849496"/>
          </a:xfrm>
        </p:spPr>
        <p:txBody>
          <a:bodyPr/>
          <a:lstStyle/>
          <a:p>
            <a:r>
              <a:rPr lang="en-US" dirty="0"/>
              <a:t>Today we will see how to implement a REST API</a:t>
            </a:r>
          </a:p>
          <a:p>
            <a:r>
              <a:rPr lang="en-US" dirty="0"/>
              <a:t>Many different languages and frameworks to do it</a:t>
            </a:r>
          </a:p>
          <a:p>
            <a:r>
              <a:rPr lang="en-US" i="1" dirty="0"/>
              <a:t>Kotlin</a:t>
            </a:r>
            <a:r>
              <a:rPr lang="en-US" dirty="0"/>
              <a:t>: modern language that compiles to Java bytecode</a:t>
            </a:r>
          </a:p>
          <a:p>
            <a:r>
              <a:rPr lang="en-US" i="1" dirty="0"/>
              <a:t>Spring</a:t>
            </a:r>
            <a:r>
              <a:rPr lang="en-US" dirty="0"/>
              <a:t>: the most used enterprise framework in Java</a:t>
            </a:r>
          </a:p>
          <a:p>
            <a:r>
              <a:rPr lang="en-US" b="1" dirty="0"/>
              <a:t>Note: these slides are just high-level overviews… you </a:t>
            </a:r>
            <a:r>
              <a:rPr lang="en-US" b="1" dirty="0" err="1"/>
              <a:t>ll</a:t>
            </a:r>
            <a:r>
              <a:rPr lang="en-US" b="1" dirty="0"/>
              <a:t> also need to look at the code examples</a:t>
            </a:r>
          </a:p>
          <a:p>
            <a:r>
              <a:rPr lang="en-US" dirty="0"/>
              <a:t>We will also start to look into </a:t>
            </a:r>
            <a:r>
              <a:rPr lang="en-US" i="1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98224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Functional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599" y="1825625"/>
            <a:ext cx="11615057" cy="4782004"/>
          </a:xfrm>
        </p:spPr>
        <p:txBody>
          <a:bodyPr>
            <a:normAutofit/>
          </a:bodyPr>
          <a:lstStyle/>
          <a:p>
            <a:r>
              <a:rPr lang="en-US" sz="3600" dirty="0" err="1"/>
              <a:t>Kotlin</a:t>
            </a:r>
            <a:r>
              <a:rPr lang="en-US" sz="3600" dirty="0"/>
              <a:t> is not as good for FP as Scala, but provides more abstractions/utilities compared to Java </a:t>
            </a:r>
          </a:p>
          <a:p>
            <a:endParaRPr lang="en-US" sz="3600" dirty="0"/>
          </a:p>
          <a:p>
            <a:r>
              <a:rPr lang="en-US" sz="3600" dirty="0"/>
              <a:t>All objects have the methods: </a:t>
            </a:r>
            <a:r>
              <a:rPr lang="en-US" sz="3600" b="1" dirty="0"/>
              <a:t>let</a:t>
            </a:r>
            <a:r>
              <a:rPr lang="en-US" sz="3600" dirty="0"/>
              <a:t>, </a:t>
            </a:r>
            <a:r>
              <a:rPr lang="en-US" sz="3600" b="1" dirty="0"/>
              <a:t>apply</a:t>
            </a:r>
            <a:r>
              <a:rPr lang="en-US" sz="3600" dirty="0"/>
              <a:t>, </a:t>
            </a:r>
            <a:r>
              <a:rPr lang="en-US" sz="3600" b="1" dirty="0"/>
              <a:t>run</a:t>
            </a:r>
            <a:r>
              <a:rPr lang="en-US" sz="3600" dirty="0"/>
              <a:t>, </a:t>
            </a:r>
            <a:r>
              <a:rPr lang="en-US" sz="3600" b="1" dirty="0"/>
              <a:t>also</a:t>
            </a:r>
          </a:p>
          <a:p>
            <a:endParaRPr lang="en-US" sz="3600" b="1" dirty="0"/>
          </a:p>
          <a:p>
            <a:r>
              <a:rPr lang="en-US" sz="3600" dirty="0"/>
              <a:t>Useful when using streams or trying to avoid creating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371400796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let, apply, run, also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825624"/>
            <a:ext cx="11495314" cy="4705805"/>
          </a:xfrm>
        </p:spPr>
        <p:txBody>
          <a:bodyPr>
            <a:normAutofit/>
          </a:bodyPr>
          <a:lstStyle/>
          <a:p>
            <a:r>
              <a:rPr lang="en-US" sz="3600" dirty="0"/>
              <a:t>They are functions that take a lambda as input</a:t>
            </a:r>
          </a:p>
          <a:p>
            <a:pPr lvl="1"/>
            <a:r>
              <a:rPr lang="en-US" sz="2400" dirty="0"/>
              <a:t>Note: in </a:t>
            </a:r>
            <a:r>
              <a:rPr lang="en-US" sz="2400" dirty="0" err="1"/>
              <a:t>Kotlin</a:t>
            </a:r>
            <a:r>
              <a:rPr lang="en-US" sz="2400" dirty="0"/>
              <a:t>, when input is a single lambda, no need for “()”</a:t>
            </a:r>
          </a:p>
          <a:p>
            <a:endParaRPr lang="en-US" sz="3600" dirty="0"/>
          </a:p>
          <a:p>
            <a:r>
              <a:rPr lang="en-US" sz="3600" dirty="0"/>
              <a:t>Return a value: caller itself, or result of the lambda expression</a:t>
            </a:r>
          </a:p>
          <a:p>
            <a:endParaRPr lang="en-US" sz="3600" dirty="0"/>
          </a:p>
          <a:p>
            <a:r>
              <a:rPr lang="en-US" sz="3600" dirty="0"/>
              <a:t>The meaning of “</a:t>
            </a:r>
            <a:r>
              <a:rPr lang="en-US" sz="3600" i="1" dirty="0"/>
              <a:t>this</a:t>
            </a:r>
            <a:r>
              <a:rPr lang="en-US" sz="3600" dirty="0"/>
              <a:t>” and “</a:t>
            </a:r>
            <a:r>
              <a:rPr lang="en-US" sz="3600" i="1" dirty="0"/>
              <a:t>it</a:t>
            </a:r>
            <a:r>
              <a:rPr lang="en-US" sz="3600" dirty="0"/>
              <a:t>” inside the lambda will vary based on the function</a:t>
            </a:r>
          </a:p>
        </p:txBody>
      </p:sp>
    </p:spTree>
    <p:extLst>
      <p:ext uri="{BB962C8B-B14F-4D97-AF65-F5344CB8AC3E}">
        <p14:creationId xmlns:p14="http://schemas.microsoft.com/office/powerpoint/2010/main" val="8856346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514011"/>
              </p:ext>
            </p:extLst>
          </p:nvPr>
        </p:nvGraphicFramePr>
        <p:xfrm>
          <a:off x="4005708" y="1908721"/>
          <a:ext cx="6096000" cy="3161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746351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63151432"/>
                    </a:ext>
                  </a:extLst>
                </a:gridCol>
              </a:tblGrid>
              <a:tr h="1555750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also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let</a:t>
                      </a:r>
                      <a:endParaRPr lang="en-US" sz="3200" b="1" dirty="0"/>
                    </a:p>
                    <a:p>
                      <a:endParaRPr lang="en-US" sz="1600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3227610956"/>
                  </a:ext>
                </a:extLst>
              </a:tr>
              <a:tr h="1605360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apply</a:t>
                      </a:r>
                      <a:endParaRPr lang="en-US" sz="3200" b="1" dirty="0"/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r>
                        <a:rPr lang="en-US" sz="3600" b="1" dirty="0"/>
                        <a:t>run</a:t>
                      </a:r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128801016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05708" y="1079266"/>
            <a:ext cx="2849614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Return Caller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0259" y="3980936"/>
            <a:ext cx="2849614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Caller as “this”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7697" y="2200849"/>
            <a:ext cx="2066034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Caller as “it”   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2941" y="833045"/>
            <a:ext cx="2849614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r>
              <a:rPr lang="en-US" sz="3200" dirty="0">
                <a:solidFill>
                  <a:srgbClr val="000000"/>
                </a:solidFill>
                <a:sym typeface="Helvetica Light"/>
              </a:rPr>
              <a:t>Return Lambda Result     </a:t>
            </a:r>
          </a:p>
        </p:txBody>
      </p:sp>
    </p:spTree>
    <p:extLst>
      <p:ext uri="{BB962C8B-B14F-4D97-AF65-F5344CB8AC3E}">
        <p14:creationId xmlns:p14="http://schemas.microsoft.com/office/powerpoint/2010/main" val="19268585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1980" y="224046"/>
            <a:ext cx="11514371" cy="56664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createFoo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: Foo{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Foo()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foo.intialize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foo.doSomething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2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createFooWithFP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: Foo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Foo().</a:t>
            </a:r>
            <a:r>
              <a:rPr lang="en-US" altLang="en-US" sz="28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intialize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5981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More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886" y="1825625"/>
            <a:ext cx="10961914" cy="4629604"/>
          </a:xfrm>
        </p:spPr>
        <p:txBody>
          <a:bodyPr>
            <a:normAutofit/>
          </a:bodyPr>
          <a:lstStyle/>
          <a:p>
            <a:r>
              <a:rPr lang="en-US" sz="3600" dirty="0"/>
              <a:t>There is more related to </a:t>
            </a:r>
            <a:r>
              <a:rPr lang="en-US" sz="3600" i="1" dirty="0" err="1"/>
              <a:t>Kotlin</a:t>
            </a:r>
            <a:endParaRPr lang="en-US" sz="3600" i="1" dirty="0"/>
          </a:p>
          <a:p>
            <a:endParaRPr lang="en-US" sz="3600" dirty="0"/>
          </a:p>
          <a:p>
            <a:r>
              <a:rPr lang="en-US" sz="3600" dirty="0"/>
              <a:t>But you do not need to learn all details to be able to be productive in </a:t>
            </a:r>
            <a:r>
              <a:rPr lang="en-US" sz="3600" i="1" dirty="0" err="1"/>
              <a:t>Kotlin</a:t>
            </a:r>
            <a:endParaRPr lang="en-US" sz="3600" i="1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6598125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Negative Sides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1991320"/>
            <a:ext cx="11647713" cy="4420195"/>
          </a:xfrm>
        </p:spPr>
        <p:txBody>
          <a:bodyPr>
            <a:noAutofit/>
          </a:bodyPr>
          <a:lstStyle/>
          <a:p>
            <a:r>
              <a:rPr lang="en-US" sz="3600" dirty="0"/>
              <a:t>Nothing is perfect, and you will always find different opinions</a:t>
            </a:r>
          </a:p>
          <a:p>
            <a:r>
              <a:rPr lang="en-US" sz="3600" dirty="0" err="1"/>
              <a:t>Eg</a:t>
            </a:r>
            <a:r>
              <a:rPr lang="en-US" sz="3600" dirty="0"/>
              <a:t>, </a:t>
            </a:r>
            <a:r>
              <a:rPr lang="en-US" sz="3600" i="1" dirty="0"/>
              <a:t>minor </a:t>
            </a:r>
            <a:r>
              <a:rPr lang="en-US" sz="3600" dirty="0"/>
              <a:t>things I do not like in </a:t>
            </a:r>
            <a:r>
              <a:rPr lang="en-US" sz="3600" dirty="0" err="1"/>
              <a:t>Kotlin</a:t>
            </a:r>
            <a:endParaRPr lang="en-US" sz="3600" dirty="0"/>
          </a:p>
          <a:p>
            <a:pPr lvl="1"/>
            <a:r>
              <a:rPr lang="en-US" sz="2400" dirty="0"/>
              <a:t>No </a:t>
            </a:r>
            <a:r>
              <a:rPr lang="en-US" sz="2400" i="1" dirty="0"/>
              <a:t>ternary operator</a:t>
            </a:r>
            <a:r>
              <a:rPr lang="en-US" sz="2400" dirty="0"/>
              <a:t>, </a:t>
            </a:r>
            <a:r>
              <a:rPr lang="en-US" sz="2400" dirty="0" err="1"/>
              <a:t>eg</a:t>
            </a:r>
            <a:r>
              <a:rPr lang="en-US" sz="2400" dirty="0"/>
              <a:t>   “return x==5 ? 0 : 1 ”, although in </a:t>
            </a:r>
            <a:r>
              <a:rPr lang="en-US" sz="2400" dirty="0" err="1"/>
              <a:t>Kotlin</a:t>
            </a:r>
            <a:r>
              <a:rPr lang="en-US" sz="2400" dirty="0"/>
              <a:t> “if” is an expression, </a:t>
            </a:r>
            <a:r>
              <a:rPr lang="en-US" sz="2400" dirty="0" err="1"/>
              <a:t>eg</a:t>
            </a:r>
            <a:r>
              <a:rPr lang="en-US" sz="2400" dirty="0"/>
              <a:t> “return if(x==5) 0 else 1”</a:t>
            </a:r>
          </a:p>
          <a:p>
            <a:pPr lvl="1"/>
            <a:r>
              <a:rPr lang="en-US" sz="2400" dirty="0"/>
              <a:t>Poor handling of </a:t>
            </a:r>
            <a:r>
              <a:rPr lang="en-US" sz="2400" i="1" dirty="0"/>
              <a:t>static methods, </a:t>
            </a:r>
            <a:r>
              <a:rPr lang="en-US" sz="2400" dirty="0"/>
              <a:t>but that might change in future releases</a:t>
            </a:r>
          </a:p>
          <a:p>
            <a:pPr lvl="1"/>
            <a:r>
              <a:rPr lang="en-US" sz="2400" dirty="0"/>
              <a:t>Still rough edges regarding typing and generics</a:t>
            </a:r>
          </a:p>
          <a:p>
            <a:r>
              <a:rPr lang="en-US" sz="3600" dirty="0"/>
              <a:t>Lot of “magic” in </a:t>
            </a:r>
            <a:r>
              <a:rPr lang="en-US" sz="3600" dirty="0" err="1"/>
              <a:t>Kotlin</a:t>
            </a:r>
            <a:r>
              <a:rPr lang="en-US" sz="3600" dirty="0"/>
              <a:t>, so not recommended for total beginners (</a:t>
            </a:r>
            <a:r>
              <a:rPr lang="en-US" sz="3600" dirty="0" err="1"/>
              <a:t>ie</a:t>
            </a:r>
            <a:r>
              <a:rPr lang="en-US" sz="3600" dirty="0"/>
              <a:t> Java is a better introductory language)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898951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Major Design Flaw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057" y="1830586"/>
            <a:ext cx="11745686" cy="4787928"/>
          </a:xfrm>
        </p:spPr>
        <p:txBody>
          <a:bodyPr>
            <a:noAutofit/>
          </a:bodyPr>
          <a:lstStyle/>
          <a:p>
            <a:r>
              <a:rPr lang="en-US" sz="3600" dirty="0"/>
              <a:t>In </a:t>
            </a:r>
            <a:r>
              <a:rPr lang="en-US" sz="3600" dirty="0" err="1"/>
              <a:t>Kotlin</a:t>
            </a:r>
            <a:r>
              <a:rPr lang="en-US" sz="3600" dirty="0"/>
              <a:t>, classes and methods are </a:t>
            </a:r>
            <a:r>
              <a:rPr lang="en-US" sz="3600" i="1" dirty="0"/>
              <a:t>final</a:t>
            </a:r>
            <a:r>
              <a:rPr lang="en-US" sz="3600" dirty="0"/>
              <a:t> by default</a:t>
            </a:r>
          </a:p>
          <a:p>
            <a:pPr lvl="1"/>
            <a:r>
              <a:rPr lang="en-US" sz="2400" dirty="0"/>
              <a:t>You need to use keyword </a:t>
            </a:r>
            <a:r>
              <a:rPr lang="en-US" sz="2400" i="1" dirty="0"/>
              <a:t>open</a:t>
            </a:r>
            <a:r>
              <a:rPr lang="en-US" sz="2400" dirty="0"/>
              <a:t> to specify they can be overridden</a:t>
            </a:r>
          </a:p>
          <a:p>
            <a:r>
              <a:rPr lang="en-US" sz="3600" i="1" dirty="0"/>
              <a:t>Final by default is a solution to a near non-existent problem</a:t>
            </a:r>
          </a:p>
          <a:p>
            <a:r>
              <a:rPr lang="en-US" sz="3600" dirty="0"/>
              <a:t>And unfortunately it creates a lot, a lot of problems</a:t>
            </a:r>
          </a:p>
          <a:p>
            <a:pPr lvl="1"/>
            <a:r>
              <a:rPr lang="en-US" sz="2769" dirty="0" err="1"/>
              <a:t>eg</a:t>
            </a:r>
            <a:r>
              <a:rPr lang="en-US" sz="2769" dirty="0"/>
              <a:t>, when dealing with libraries like Spring and Hibernate</a:t>
            </a:r>
          </a:p>
          <a:p>
            <a:r>
              <a:rPr lang="en-US" sz="3600" dirty="0"/>
              <a:t>Corollary: do not use </a:t>
            </a:r>
            <a:r>
              <a:rPr lang="en-US" sz="3600" dirty="0" err="1"/>
              <a:t>Kotlin</a:t>
            </a:r>
            <a:r>
              <a:rPr lang="en-US" sz="3600" dirty="0"/>
              <a:t> to write </a:t>
            </a:r>
            <a:r>
              <a:rPr lang="en-US" sz="3600" b="1" dirty="0"/>
              <a:t>libraries</a:t>
            </a:r>
            <a:r>
              <a:rPr lang="en-US" sz="3600" dirty="0"/>
              <a:t>. If a library is written in </a:t>
            </a:r>
            <a:r>
              <a:rPr lang="en-US" sz="3600" dirty="0" err="1"/>
              <a:t>Kotlin</a:t>
            </a:r>
            <a:r>
              <a:rPr lang="en-US" sz="3600" dirty="0"/>
              <a:t>, avoid using it if another equivalent library exists in Java</a:t>
            </a:r>
          </a:p>
        </p:txBody>
      </p:sp>
    </p:spTree>
    <p:extLst>
      <p:ext uri="{BB962C8B-B14F-4D97-AF65-F5344CB8AC3E}">
        <p14:creationId xmlns:p14="http://schemas.microsoft.com/office/powerpoint/2010/main" val="35730667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and Maven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803" y="1825624"/>
            <a:ext cx="11624872" cy="4800027"/>
          </a:xfrm>
        </p:spPr>
        <p:txBody>
          <a:bodyPr>
            <a:normAutofit/>
          </a:bodyPr>
          <a:lstStyle/>
          <a:p>
            <a:r>
              <a:rPr lang="en-US" sz="3600" dirty="0"/>
              <a:t>We will compile </a:t>
            </a:r>
            <a:r>
              <a:rPr lang="en-US" sz="3600" dirty="0" err="1"/>
              <a:t>Kotlin</a:t>
            </a:r>
            <a:r>
              <a:rPr lang="en-US" sz="3600" dirty="0"/>
              <a:t> to JDK bytecode</a:t>
            </a:r>
          </a:p>
          <a:p>
            <a:r>
              <a:rPr lang="en-US" sz="3600" dirty="0"/>
              <a:t>We will compile with Maven</a:t>
            </a:r>
          </a:p>
          <a:p>
            <a:pPr lvl="1"/>
            <a:r>
              <a:rPr lang="en-US" sz="2769" dirty="0"/>
              <a:t>there are also plugins for Gradle</a:t>
            </a:r>
          </a:p>
          <a:p>
            <a:r>
              <a:rPr lang="en-US" sz="3600" dirty="0"/>
              <a:t>Need special plugin to compile </a:t>
            </a:r>
            <a:r>
              <a:rPr lang="en-US" sz="3600" dirty="0" err="1"/>
              <a:t>Kotlin</a:t>
            </a:r>
            <a:r>
              <a:rPr lang="en-US" sz="3600" dirty="0"/>
              <a:t> code</a:t>
            </a:r>
          </a:p>
          <a:p>
            <a:r>
              <a:rPr lang="en-US" sz="3600" dirty="0"/>
              <a:t>This plugin will need special settings to handle libraries like Spring and Hibernate</a:t>
            </a:r>
          </a:p>
        </p:txBody>
      </p:sp>
    </p:spTree>
    <p:extLst>
      <p:ext uri="{BB962C8B-B14F-4D97-AF65-F5344CB8AC3E}">
        <p14:creationId xmlns:p14="http://schemas.microsoft.com/office/powerpoint/2010/main" val="2188205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i-FI" sz="3600" dirty="0"/>
              <a:t>Kotlin documentation: https://kotlinlang.org/docs/kotlin-docs.pdf</a:t>
            </a:r>
          </a:p>
          <a:p>
            <a:endParaRPr lang="fi-FI" sz="3600" dirty="0"/>
          </a:p>
          <a:p>
            <a:r>
              <a:rPr lang="fi-FI" sz="3600" dirty="0"/>
              <a:t>Kotlin Koans: https://kotlinlang.org/docs/tutorials/koans.html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600917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89CDFC-5FC9-724B-88A5-B933A4B0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46655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Kotlin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8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6" y="1825625"/>
            <a:ext cx="11951937" cy="48988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Open-source, first released in 2002</a:t>
            </a:r>
          </a:p>
          <a:p>
            <a:r>
              <a:rPr lang="en-US" dirty="0"/>
              <a:t>Framework to develop enterprise/web applications</a:t>
            </a:r>
          </a:p>
          <a:p>
            <a:r>
              <a:rPr lang="en-US" dirty="0"/>
              <a:t>Supported/developed by </a:t>
            </a:r>
            <a:r>
              <a:rPr lang="en-US" i="1" dirty="0"/>
              <a:t>Pivotal Software</a:t>
            </a:r>
          </a:p>
          <a:p>
            <a:r>
              <a:rPr lang="en-US" dirty="0"/>
              <a:t>Started as a lightweight alternative to Java Enterprise Edition (JEE)</a:t>
            </a:r>
          </a:p>
          <a:p>
            <a:r>
              <a:rPr lang="en-US" dirty="0"/>
              <a:t>Now quite complex, but shares/reuses many aspects of JEE</a:t>
            </a:r>
          </a:p>
          <a:p>
            <a:r>
              <a:rPr lang="en-US" dirty="0"/>
              <a:t>Probably one of the frameworks/libraries with the best documentation out there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https://spring.io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920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name “Spring”?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05041"/>
            <a:ext cx="10515600" cy="3271922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Spring</a:t>
            </a:r>
            <a:r>
              <a:rPr lang="en-US" dirty="0"/>
              <a:t> is what comes after the “</a:t>
            </a:r>
            <a:r>
              <a:rPr lang="en-US" i="1" dirty="0"/>
              <a:t>winter</a:t>
            </a:r>
            <a:r>
              <a:rPr lang="en-US" dirty="0"/>
              <a:t>” of JEE…</a:t>
            </a:r>
          </a:p>
        </p:txBody>
      </p:sp>
    </p:spTree>
    <p:extLst>
      <p:ext uri="{BB962C8B-B14F-4D97-AF65-F5344CB8AC3E}">
        <p14:creationId xmlns:p14="http://schemas.microsoft.com/office/powerpoint/2010/main" val="958849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vs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73" y="1825624"/>
            <a:ext cx="11984304" cy="4971685"/>
          </a:xfrm>
        </p:spPr>
        <p:txBody>
          <a:bodyPr>
            <a:normAutofit fontScale="92500"/>
          </a:bodyPr>
          <a:lstStyle/>
          <a:p>
            <a:r>
              <a:rPr lang="en-US" dirty="0"/>
              <a:t>Spring has </a:t>
            </a:r>
            <a:r>
              <a:rPr lang="en-US" i="1" dirty="0"/>
              <a:t>many</a:t>
            </a:r>
            <a:r>
              <a:rPr lang="en-US" dirty="0"/>
              <a:t>, </a:t>
            </a:r>
            <a:r>
              <a:rPr lang="en-US" i="1" dirty="0"/>
              <a:t>many</a:t>
            </a:r>
            <a:r>
              <a:rPr lang="en-US" dirty="0"/>
              <a:t> modules, like for handling databases, web pages, web services, etc.</a:t>
            </a:r>
          </a:p>
          <a:p>
            <a:r>
              <a:rPr lang="en-US" dirty="0"/>
              <a:t>To </a:t>
            </a:r>
            <a:r>
              <a:rPr lang="en-US" i="1" dirty="0"/>
              <a:t>wire </a:t>
            </a:r>
            <a:r>
              <a:rPr lang="en-US" dirty="0"/>
              <a:t>together a Spring application, there might be the need to set up a lot of configurations</a:t>
            </a:r>
          </a:p>
          <a:p>
            <a:r>
              <a:rPr lang="en-US" i="1" dirty="0" err="1"/>
              <a:t>SpringBoot</a:t>
            </a:r>
            <a:r>
              <a:rPr lang="en-US" i="1" dirty="0"/>
              <a:t> </a:t>
            </a:r>
            <a:r>
              <a:rPr lang="en-US" dirty="0"/>
              <a:t>(2012): part of Spring </a:t>
            </a:r>
          </a:p>
          <a:p>
            <a:r>
              <a:rPr lang="en-US" dirty="0"/>
              <a:t>Provides </a:t>
            </a:r>
            <a:r>
              <a:rPr lang="en-US" i="1" dirty="0"/>
              <a:t>convention over configuration 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default, reasonable configurations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if you have H2 embedded database as dependency in </a:t>
            </a:r>
            <a:r>
              <a:rPr lang="en-US" i="1" dirty="0"/>
              <a:t>pom.xml</a:t>
            </a:r>
            <a:r>
              <a:rPr lang="en-US" dirty="0"/>
              <a:t>, </a:t>
            </a:r>
            <a:r>
              <a:rPr lang="en-US" dirty="0" err="1"/>
              <a:t>SpringBoot</a:t>
            </a:r>
            <a:r>
              <a:rPr lang="en-US" dirty="0"/>
              <a:t> will automatically start it and configure Hibernate for it </a:t>
            </a:r>
            <a:r>
              <a:rPr lang="en-US" i="1" dirty="0"/>
              <a:t> </a:t>
            </a:r>
          </a:p>
          <a:p>
            <a:r>
              <a:rPr lang="en-US" dirty="0"/>
              <a:t>Can write up a full functional enterprise application very quickly</a:t>
            </a:r>
          </a:p>
        </p:txBody>
      </p:sp>
    </p:spTree>
    <p:extLst>
      <p:ext uri="{BB962C8B-B14F-4D97-AF65-F5344CB8AC3E}">
        <p14:creationId xmlns:p14="http://schemas.microsoft.com/office/powerpoint/2010/main" val="2816658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25" y="1825625"/>
            <a:ext cx="11830556" cy="4906948"/>
          </a:xfrm>
        </p:spPr>
        <p:txBody>
          <a:bodyPr/>
          <a:lstStyle/>
          <a:p>
            <a:r>
              <a:rPr lang="en-US" dirty="0"/>
              <a:t>Spring is arguably the most popular framework to develop backend enterprise applications</a:t>
            </a:r>
          </a:p>
          <a:p>
            <a:r>
              <a:rPr lang="en-US" dirty="0"/>
              <a:t>However, like JEE, it has a learning curve, as you need to have a clear understanding of </a:t>
            </a:r>
            <a:r>
              <a:rPr lang="en-US" b="1" i="1" dirty="0"/>
              <a:t>dependency injection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i="1" dirty="0"/>
              <a:t>proxy classes</a:t>
            </a:r>
          </a:p>
          <a:p>
            <a:r>
              <a:rPr lang="en-US" dirty="0"/>
              <a:t>The JDK also has other more lightweight alternatives, like </a:t>
            </a:r>
            <a:r>
              <a:rPr lang="en-US" i="1" dirty="0" err="1"/>
              <a:t>DropWizard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less “magic”, but more boilerplate and less functionalities…</a:t>
            </a:r>
          </a:p>
        </p:txBody>
      </p:sp>
    </p:spTree>
    <p:extLst>
      <p:ext uri="{BB962C8B-B14F-4D97-AF65-F5344CB8AC3E}">
        <p14:creationId xmlns:p14="http://schemas.microsoft.com/office/powerpoint/2010/main" val="1159368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D1D5-11CA-544A-BAAB-24BCF079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B0FD-0CCB-0342-B693-7B2DAB096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643360" cy="4925696"/>
          </a:xfrm>
        </p:spPr>
        <p:txBody>
          <a:bodyPr/>
          <a:lstStyle/>
          <a:p>
            <a:r>
              <a:rPr lang="en-US" dirty="0"/>
              <a:t>Spring is simply huge…</a:t>
            </a:r>
          </a:p>
          <a:p>
            <a:r>
              <a:rPr lang="en-US" dirty="0"/>
              <a:t>Only going to see/use a tiny subset</a:t>
            </a:r>
          </a:p>
          <a:p>
            <a:r>
              <a:rPr lang="en-US" i="1" dirty="0"/>
              <a:t>Spring-Web</a:t>
            </a:r>
            <a:r>
              <a:rPr lang="en-US" dirty="0"/>
              <a:t>: to create REST APIs</a:t>
            </a:r>
          </a:p>
          <a:p>
            <a:r>
              <a:rPr lang="en-US" i="1" dirty="0"/>
              <a:t>Spring-Data</a:t>
            </a:r>
            <a:r>
              <a:rPr lang="en-US" dirty="0"/>
              <a:t>: only briefly, as used in some of the examples to access databases</a:t>
            </a:r>
          </a:p>
          <a:p>
            <a:r>
              <a:rPr lang="en-US" i="1" dirty="0"/>
              <a:t>Spring-Cloud</a:t>
            </a:r>
            <a:r>
              <a:rPr lang="en-US" dirty="0"/>
              <a:t>: to handle </a:t>
            </a:r>
            <a:r>
              <a:rPr lang="en-US" i="1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09857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5093-C2AC-B041-A5D0-04A7E1552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With </a:t>
            </a:r>
            <a:r>
              <a:rPr lang="en-US" dirty="0" err="1"/>
              <a:t>SpringBoot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D4A81-536F-8D47-9CD4-EA603F86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825624"/>
            <a:ext cx="11643360" cy="4879976"/>
          </a:xfrm>
        </p:spPr>
        <p:txBody>
          <a:bodyPr/>
          <a:lstStyle/>
          <a:p>
            <a:r>
              <a:rPr lang="en-US" dirty="0"/>
              <a:t>You will NOT have a “</a:t>
            </a:r>
            <a:r>
              <a:rPr lang="en-US" i="1" dirty="0"/>
              <a:t>main</a:t>
            </a:r>
            <a:r>
              <a:rPr lang="en-US" dirty="0"/>
              <a:t>” method from which you call your code directly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start a servlet to handle HTTP calls,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Tomcat</a:t>
            </a:r>
          </a:p>
          <a:p>
            <a:r>
              <a:rPr lang="en-US" dirty="0"/>
              <a:t>You will need to write method handlers for the different HTTP calls your API supports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your code to search for the methods handling HTTP calls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1711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FBFD-C3E2-8841-BA52-C07D76C2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A9C5-863D-2147-88B7-C11BB08A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25625"/>
            <a:ext cx="11597640" cy="48037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Classes that are handled specially by Spring</a:t>
            </a:r>
          </a:p>
          <a:p>
            <a:r>
              <a:rPr lang="en-US" dirty="0"/>
              <a:t>When </a:t>
            </a:r>
            <a:r>
              <a:rPr lang="en-US" i="1" dirty="0" err="1"/>
              <a:t>SpringBoot</a:t>
            </a:r>
            <a:r>
              <a:rPr lang="en-US" dirty="0"/>
              <a:t> starts, it will scan your code for beans, and initialize them</a:t>
            </a:r>
          </a:p>
          <a:p>
            <a:r>
              <a:rPr lang="en-US" dirty="0"/>
              <a:t>Beans are identified by </a:t>
            </a:r>
            <a:r>
              <a:rPr lang="en-US" i="1" dirty="0"/>
              <a:t>annotations:</a:t>
            </a:r>
          </a:p>
          <a:p>
            <a:pPr lvl="1"/>
            <a:r>
              <a:rPr lang="en-US" i="1" dirty="0"/>
              <a:t>@</a:t>
            </a:r>
            <a:r>
              <a:rPr lang="en-US" i="1" dirty="0" err="1"/>
              <a:t>RestController</a:t>
            </a:r>
            <a:r>
              <a:rPr lang="en-US" dirty="0"/>
              <a:t>: class handling HTTP requests</a:t>
            </a:r>
          </a:p>
          <a:p>
            <a:pPr lvl="1"/>
            <a:r>
              <a:rPr lang="en-US" i="1" dirty="0"/>
              <a:t>@Service</a:t>
            </a:r>
            <a:r>
              <a:rPr lang="en-US" dirty="0"/>
              <a:t>: bean providing generic business logic</a:t>
            </a:r>
          </a:p>
          <a:p>
            <a:pPr lvl="1"/>
            <a:r>
              <a:rPr lang="en-US" i="1" dirty="0"/>
              <a:t>@Repository: </a:t>
            </a:r>
            <a:r>
              <a:rPr lang="en-US" dirty="0"/>
              <a:t>bean dealing with database access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You do NOT instantiate bean classes (</a:t>
            </a:r>
            <a:r>
              <a:rPr lang="en-US" dirty="0" err="1"/>
              <a:t>eg</a:t>
            </a:r>
            <a:r>
              <a:rPr lang="en-US" dirty="0"/>
              <a:t> with </a:t>
            </a:r>
            <a:r>
              <a:rPr lang="en-US" i="1" dirty="0"/>
              <a:t>new </a:t>
            </a:r>
            <a:r>
              <a:rPr lang="en-US" dirty="0"/>
              <a:t>keyword), it is </a:t>
            </a:r>
            <a:r>
              <a:rPr lang="en-US" i="1" dirty="0" err="1"/>
              <a:t>SpringBoot</a:t>
            </a:r>
            <a:r>
              <a:rPr lang="en-US" dirty="0"/>
              <a:t> that create them</a:t>
            </a:r>
          </a:p>
        </p:txBody>
      </p:sp>
    </p:spTree>
    <p:extLst>
      <p:ext uri="{BB962C8B-B14F-4D97-AF65-F5344CB8AC3E}">
        <p14:creationId xmlns:p14="http://schemas.microsoft.com/office/powerpoint/2010/main" val="1503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F72D51-B392-5548-8933-ABD6642DB965}"/>
              </a:ext>
            </a:extLst>
          </p:cNvPr>
          <p:cNvSpPr/>
          <p:nvPr/>
        </p:nvSpPr>
        <p:spPr>
          <a:xfrm>
            <a:off x="350520" y="432644"/>
            <a:ext cx="104241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RestController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b="1" dirty="0" err="1">
                <a:solidFill>
                  <a:srgbClr val="000080"/>
                </a:solidFill>
              </a:rPr>
              <a:t>class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BookRest</a:t>
            </a:r>
            <a:r>
              <a:rPr lang="nb-NO" sz="2800" dirty="0"/>
              <a:t>{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dirty="0">
                <a:solidFill>
                  <a:srgbClr val="000080"/>
                </a:solidFill>
              </a:rPr>
              <a:t>@</a:t>
            </a:r>
            <a:r>
              <a:rPr lang="nb-NO" sz="2800" dirty="0" err="1">
                <a:solidFill>
                  <a:srgbClr val="000080"/>
                </a:solidFill>
              </a:rPr>
              <a:t>GetMapping</a:t>
            </a:r>
            <a:r>
              <a:rPr lang="nb-NO" sz="2800" dirty="0">
                <a:solidFill>
                  <a:srgbClr val="000080"/>
                </a:solidFill>
              </a:rPr>
              <a:t>(</a:t>
            </a:r>
            <a:r>
              <a:rPr lang="nb-NO" sz="2800" dirty="0" err="1">
                <a:solidFill>
                  <a:srgbClr val="4A86E8"/>
                </a:solidFill>
              </a:rPr>
              <a:t>path</a:t>
            </a:r>
            <a:r>
              <a:rPr lang="nb-NO" sz="2800" dirty="0">
                <a:solidFill>
                  <a:srgbClr val="4A86E8"/>
                </a:solidFill>
              </a:rPr>
              <a:t> = </a:t>
            </a:r>
            <a:r>
              <a:rPr lang="nb-NO" sz="2800" dirty="0"/>
              <a:t>[</a:t>
            </a:r>
            <a:r>
              <a:rPr lang="nb-NO" sz="2800" b="1" dirty="0">
                <a:solidFill>
                  <a:srgbClr val="658ABA"/>
                </a:solidFill>
              </a:rPr>
              <a:t>"/</a:t>
            </a:r>
            <a:r>
              <a:rPr lang="nb-NO" sz="2800" b="1" dirty="0" err="1">
                <a:solidFill>
                  <a:srgbClr val="658ABA"/>
                </a:solidFill>
              </a:rPr>
              <a:t>books</a:t>
            </a:r>
            <a:r>
              <a:rPr lang="nb-NO" sz="2800" b="1" dirty="0">
                <a:solidFill>
                  <a:srgbClr val="658ABA"/>
                </a:solidFill>
              </a:rPr>
              <a:t>"</a:t>
            </a:r>
            <a:r>
              <a:rPr lang="nb-NO" sz="2800" dirty="0"/>
              <a:t>])</a:t>
            </a:r>
            <a:br>
              <a:rPr lang="nb-NO" sz="2800" dirty="0">
                <a:solidFill>
                  <a:srgbClr val="000080"/>
                </a:solidFill>
              </a:rPr>
            </a:br>
            <a:r>
              <a:rPr lang="nb-NO" sz="2800" dirty="0">
                <a:solidFill>
                  <a:srgbClr val="000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fun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getAll</a:t>
            </a:r>
            <a:r>
              <a:rPr lang="nb-NO" sz="2800" dirty="0"/>
              <a:t>(): </a:t>
            </a:r>
            <a:r>
              <a:rPr lang="nb-NO" sz="2800" dirty="0" err="1"/>
              <a:t>ResponseEntity</a:t>
            </a:r>
            <a:r>
              <a:rPr lang="nb-NO" sz="2800" dirty="0"/>
              <a:t>&lt;List&lt;</a:t>
            </a:r>
            <a:r>
              <a:rPr lang="nb-NO" sz="2800" dirty="0" err="1"/>
              <a:t>BookDto</a:t>
            </a:r>
            <a:r>
              <a:rPr lang="nb-NO" sz="2800" dirty="0"/>
              <a:t>&gt;&gt; { ...</a:t>
            </a:r>
            <a:br>
              <a:rPr lang="nb-NO" sz="2800" dirty="0"/>
            </a:b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7DCDE5-70B4-E245-BACF-3A156627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3520440"/>
            <a:ext cx="11597640" cy="310896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i="1" dirty="0" err="1"/>
              <a:t>SpringBoot</a:t>
            </a:r>
            <a:r>
              <a:rPr lang="en-US" dirty="0"/>
              <a:t> will create bean for class </a:t>
            </a:r>
            <a:r>
              <a:rPr lang="en-US" i="1" dirty="0" err="1"/>
              <a:t>BookRest</a:t>
            </a:r>
            <a:r>
              <a:rPr lang="en-US" dirty="0"/>
              <a:t>, because marked as </a:t>
            </a:r>
            <a:r>
              <a:rPr lang="en-US" i="1" dirty="0"/>
              <a:t>@</a:t>
            </a:r>
            <a:r>
              <a:rPr lang="en-US" i="1" dirty="0" err="1"/>
              <a:t>RestController</a:t>
            </a:r>
            <a:endParaRPr lang="en-US" i="1" dirty="0"/>
          </a:p>
          <a:p>
            <a:r>
              <a:rPr lang="en-US" dirty="0"/>
              <a:t>The method </a:t>
            </a:r>
            <a:r>
              <a:rPr lang="en-US" i="1" dirty="0" err="1"/>
              <a:t>getAll</a:t>
            </a:r>
            <a:r>
              <a:rPr lang="en-US" dirty="0"/>
              <a:t> will be the handler for all the HTTP requests for URL </a:t>
            </a:r>
            <a:r>
              <a:rPr lang="en-US" i="1" dirty="0"/>
              <a:t>/books</a:t>
            </a:r>
            <a:r>
              <a:rPr lang="en-US" dirty="0"/>
              <a:t>, as marked with </a:t>
            </a:r>
            <a:r>
              <a:rPr lang="en-US" i="1" dirty="0"/>
              <a:t>@</a:t>
            </a:r>
            <a:r>
              <a:rPr lang="en-US" i="1" dirty="0" err="1"/>
              <a:t>GetMapping</a:t>
            </a:r>
            <a:endParaRPr lang="en-US" i="1" dirty="0"/>
          </a:p>
          <a:p>
            <a:pPr lvl="1"/>
            <a:r>
              <a:rPr lang="en-US" dirty="0"/>
              <a:t>when </a:t>
            </a:r>
            <a:r>
              <a:rPr lang="en-US" i="1" dirty="0"/>
              <a:t>Tomcat</a:t>
            </a:r>
            <a:r>
              <a:rPr lang="en-US" dirty="0"/>
              <a:t> receives a GET for </a:t>
            </a:r>
            <a:r>
              <a:rPr lang="en-US" i="1" dirty="0"/>
              <a:t>/books</a:t>
            </a:r>
            <a:r>
              <a:rPr lang="en-US" dirty="0"/>
              <a:t>, it will call this method to get the results to send back</a:t>
            </a:r>
          </a:p>
        </p:txBody>
      </p:sp>
    </p:spTree>
    <p:extLst>
      <p:ext uri="{BB962C8B-B14F-4D97-AF65-F5344CB8AC3E}">
        <p14:creationId xmlns:p14="http://schemas.microsoft.com/office/powerpoint/2010/main" val="424295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050" y="365125"/>
            <a:ext cx="11369309" cy="1325563"/>
          </a:xfrm>
        </p:spPr>
        <p:txBody>
          <a:bodyPr/>
          <a:lstStyle/>
          <a:p>
            <a:r>
              <a:rPr lang="en-US" dirty="0"/>
              <a:t>Entry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57" y="1825625"/>
            <a:ext cx="11822463" cy="4898856"/>
          </a:xfrm>
        </p:spPr>
        <p:txBody>
          <a:bodyPr>
            <a:normAutofit/>
          </a:bodyPr>
          <a:lstStyle/>
          <a:p>
            <a:r>
              <a:rPr lang="en-US" dirty="0"/>
              <a:t>You need a class annotated with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endParaRPr lang="en-US" i="1" dirty="0"/>
          </a:p>
          <a:p>
            <a:pPr lvl="1"/>
            <a:r>
              <a:rPr lang="en-US" dirty="0"/>
              <a:t>It will be the entry point of your application</a:t>
            </a:r>
          </a:p>
          <a:p>
            <a:r>
              <a:rPr lang="en-US" i="1" dirty="0" err="1"/>
              <a:t>SpringBoot</a:t>
            </a:r>
            <a:r>
              <a:rPr lang="en-US" dirty="0"/>
              <a:t> will automatically scan all the classes on your </a:t>
            </a:r>
            <a:r>
              <a:rPr lang="en-US" i="1" dirty="0" err="1"/>
              <a:t>classpath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your own classes and all third-party dependencies) to check which beans to start</a:t>
            </a:r>
          </a:p>
          <a:p>
            <a:r>
              <a:rPr lang="en-US" dirty="0"/>
              <a:t>Be CAREFUL of package names: by default, if </a:t>
            </a:r>
            <a:r>
              <a:rPr lang="en-US" i="1" dirty="0"/>
              <a:t>@</a:t>
            </a:r>
            <a:r>
              <a:rPr lang="en-US" i="1" dirty="0" err="1"/>
              <a:t>SpringBootApplication</a:t>
            </a:r>
            <a:r>
              <a:rPr lang="en-US" i="1" dirty="0"/>
              <a:t> </a:t>
            </a:r>
            <a:r>
              <a:rPr lang="en-US" dirty="0"/>
              <a:t>is in package X.Y.Z, it will scan only X.Y.Z and sub-packages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X.Y.Z.W is OK, whereas X.Y will be ignored</a:t>
            </a:r>
          </a:p>
        </p:txBody>
      </p:sp>
    </p:spTree>
    <p:extLst>
      <p:ext uri="{BB962C8B-B14F-4D97-AF65-F5344CB8AC3E}">
        <p14:creationId xmlns:p14="http://schemas.microsoft.com/office/powerpoint/2010/main" val="1010205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D0F8-B98B-714C-AF2B-CAAE3542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Spring’s “Magic”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9B40D-AD25-ED4E-8EAF-4D9096383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4"/>
            <a:ext cx="11704320" cy="48494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starting a </a:t>
            </a:r>
            <a:r>
              <a:rPr lang="en-US" i="1" dirty="0" err="1"/>
              <a:t>SpringBoot</a:t>
            </a:r>
            <a:r>
              <a:rPr lang="en-US" dirty="0"/>
              <a:t> application, might be difficult to understand what is going on</a:t>
            </a:r>
          </a:p>
          <a:p>
            <a:pPr lvl="1"/>
            <a:r>
              <a:rPr lang="en-US" dirty="0"/>
              <a:t>no clear link from “</a:t>
            </a:r>
            <a:r>
              <a:rPr lang="en-US" i="1" dirty="0"/>
              <a:t>main</a:t>
            </a:r>
            <a:r>
              <a:rPr lang="en-US" dirty="0"/>
              <a:t>” method to your code, and you never instantiate beans directly</a:t>
            </a:r>
          </a:p>
          <a:p>
            <a:r>
              <a:rPr lang="en-US" dirty="0"/>
              <a:t>What started and initialized depends on </a:t>
            </a:r>
            <a:r>
              <a:rPr lang="en-US" i="1" dirty="0"/>
              <a:t>@annotations, </a:t>
            </a:r>
            <a:r>
              <a:rPr lang="en-US" dirty="0"/>
              <a:t>and what libraries are on your </a:t>
            </a:r>
            <a:r>
              <a:rPr lang="en-US" dirty="0" err="1"/>
              <a:t>classpath</a:t>
            </a:r>
            <a:endParaRPr lang="en-US" dirty="0"/>
          </a:p>
          <a:p>
            <a:pPr lvl="1"/>
            <a:r>
              <a:rPr lang="en-US" dirty="0" err="1"/>
              <a:t>eg</a:t>
            </a:r>
            <a:r>
              <a:rPr lang="en-US" dirty="0"/>
              <a:t>, with </a:t>
            </a:r>
            <a:r>
              <a:rPr lang="en-US" i="1" dirty="0"/>
              <a:t>Spring-Web,</a:t>
            </a:r>
            <a:r>
              <a:rPr lang="en-US" dirty="0"/>
              <a:t> a </a:t>
            </a:r>
            <a:r>
              <a:rPr lang="en-US" i="1" dirty="0"/>
              <a:t>Tomcat</a:t>
            </a:r>
            <a:r>
              <a:rPr lang="en-US" dirty="0"/>
              <a:t> server will be automatically started </a:t>
            </a:r>
          </a:p>
          <a:p>
            <a:r>
              <a:rPr lang="en-US" dirty="0"/>
              <a:t>Besides knowing the semantics of different </a:t>
            </a:r>
            <a:r>
              <a:rPr lang="en-US" i="1" dirty="0"/>
              <a:t>@annotations, </a:t>
            </a:r>
            <a:r>
              <a:rPr lang="en-US" dirty="0"/>
              <a:t>there are 2 extremely important concepts: </a:t>
            </a:r>
            <a:r>
              <a:rPr lang="en-US" b="1" dirty="0"/>
              <a:t>proxy classes</a:t>
            </a:r>
            <a:r>
              <a:rPr lang="en-US" dirty="0"/>
              <a:t> and </a:t>
            </a:r>
            <a:r>
              <a:rPr lang="en-US" b="1" dirty="0"/>
              <a:t>dependency injection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691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About </a:t>
            </a:r>
            <a:r>
              <a:rPr lang="en-US" sz="6600" dirty="0" err="1"/>
              <a:t>Kotlin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429" y="1825624"/>
            <a:ext cx="10918371" cy="4716689"/>
          </a:xfrm>
        </p:spPr>
        <p:txBody>
          <a:bodyPr>
            <a:noAutofit/>
          </a:bodyPr>
          <a:lstStyle/>
          <a:p>
            <a:r>
              <a:rPr lang="en-US" sz="3600" dirty="0"/>
              <a:t>Recent language: 2011</a:t>
            </a:r>
          </a:p>
          <a:p>
            <a:pPr lvl="1"/>
            <a:r>
              <a:rPr lang="en-US" sz="2400" dirty="0"/>
              <a:t>Java is from 1995</a:t>
            </a:r>
          </a:p>
          <a:p>
            <a:r>
              <a:rPr lang="en-US" sz="3600" dirty="0"/>
              <a:t>Compile to JVM bytecode (and JavaScript)</a:t>
            </a:r>
          </a:p>
          <a:p>
            <a:r>
              <a:rPr lang="en-US" sz="3600" dirty="0"/>
              <a:t>High compatibility with Java</a:t>
            </a:r>
          </a:p>
          <a:p>
            <a:pPr lvl="1"/>
            <a:r>
              <a:rPr lang="en-US" sz="2400" dirty="0"/>
              <a:t>Can reuse all tools (</a:t>
            </a:r>
            <a:r>
              <a:rPr lang="en-US" sz="2400" dirty="0" err="1"/>
              <a:t>eg</a:t>
            </a:r>
            <a:r>
              <a:rPr lang="en-US" sz="2400" dirty="0"/>
              <a:t> Maven) and libraries (</a:t>
            </a:r>
            <a:r>
              <a:rPr lang="en-US" sz="2400" dirty="0" err="1"/>
              <a:t>eg</a:t>
            </a:r>
            <a:r>
              <a:rPr lang="en-US" sz="2400" dirty="0"/>
              <a:t> Spring) </a:t>
            </a:r>
          </a:p>
          <a:p>
            <a:r>
              <a:rPr lang="en-US" sz="3600" dirty="0"/>
              <a:t>Made by </a:t>
            </a:r>
            <a:r>
              <a:rPr lang="en-US" sz="3600" i="1" dirty="0"/>
              <a:t>JetBrains</a:t>
            </a:r>
            <a:r>
              <a:rPr lang="en-US" sz="3600" dirty="0"/>
              <a:t> (same as </a:t>
            </a:r>
            <a:r>
              <a:rPr lang="en-US" sz="3600" i="1" dirty="0"/>
              <a:t>IntelliJ</a:t>
            </a:r>
            <a:r>
              <a:rPr lang="en-US" sz="3600" dirty="0"/>
              <a:t>)</a:t>
            </a:r>
          </a:p>
          <a:p>
            <a:r>
              <a:rPr lang="en-US" sz="3600" dirty="0"/>
              <a:t>Main language for </a:t>
            </a:r>
            <a:r>
              <a:rPr lang="en-US" sz="3600" i="1" dirty="0"/>
              <a:t>Android</a:t>
            </a:r>
            <a:r>
              <a:rPr lang="en-US" sz="3600" dirty="0"/>
              <a:t>, but also getting common for backend development (</a:t>
            </a:r>
            <a:r>
              <a:rPr lang="en-US" sz="3600" dirty="0" err="1"/>
              <a:t>eg</a:t>
            </a:r>
            <a:r>
              <a:rPr lang="en-US" sz="3600" dirty="0"/>
              <a:t> support in </a:t>
            </a:r>
            <a:r>
              <a:rPr lang="en-US" sz="3600" i="1" dirty="0"/>
              <a:t>Spring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05425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2932-CAAE-D647-BE22-4A8627A9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A397-5C8F-654E-B430-436697EAB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1690688"/>
            <a:ext cx="11734800" cy="4895215"/>
          </a:xfrm>
        </p:spPr>
        <p:txBody>
          <a:bodyPr/>
          <a:lstStyle/>
          <a:p>
            <a:r>
              <a:rPr lang="en-US" dirty="0"/>
              <a:t>When having an annotated class </a:t>
            </a:r>
            <a:r>
              <a:rPr lang="en-US" i="1" dirty="0"/>
              <a:t>Foo</a:t>
            </a:r>
            <a:r>
              <a:rPr lang="en-US" dirty="0"/>
              <a:t>, and </a:t>
            </a:r>
            <a:r>
              <a:rPr lang="en-US" i="1" dirty="0" err="1"/>
              <a:t>SpringBoot</a:t>
            </a:r>
            <a:r>
              <a:rPr lang="en-US" dirty="0"/>
              <a:t> creates a bean for it, it is NOT going to be a direct instance of </a:t>
            </a:r>
            <a:r>
              <a:rPr lang="en-US" i="1" dirty="0"/>
              <a:t>Foo</a:t>
            </a:r>
            <a:r>
              <a:rPr lang="en-US" dirty="0"/>
              <a:t>, but rather a </a:t>
            </a:r>
            <a:r>
              <a:rPr lang="en-US" i="1" dirty="0"/>
              <a:t>proxy</a:t>
            </a:r>
          </a:p>
          <a:p>
            <a:r>
              <a:rPr lang="en-US" dirty="0"/>
              <a:t>A proxy for </a:t>
            </a:r>
            <a:r>
              <a:rPr lang="en-US" i="1" dirty="0"/>
              <a:t>Foo</a:t>
            </a:r>
            <a:r>
              <a:rPr lang="en-US" dirty="0"/>
              <a:t> is a class that </a:t>
            </a:r>
            <a:r>
              <a:rPr lang="en-US" b="1" dirty="0"/>
              <a:t>extends</a:t>
            </a:r>
            <a:r>
              <a:rPr lang="en-US" dirty="0"/>
              <a:t> </a:t>
            </a:r>
            <a:r>
              <a:rPr lang="en-US" i="1" dirty="0"/>
              <a:t>Foo</a:t>
            </a:r>
            <a:r>
              <a:rPr lang="en-US" dirty="0"/>
              <a:t>, where all methods can be enhanced </a:t>
            </a:r>
          </a:p>
          <a:p>
            <a:r>
              <a:rPr lang="en-US" dirty="0"/>
              <a:t>A proxy can have a code before and after the original methods of </a:t>
            </a:r>
            <a:r>
              <a:rPr lang="en-US" i="1" dirty="0"/>
              <a:t>Foo </a:t>
            </a:r>
            <a:r>
              <a:rPr lang="en-US" dirty="0"/>
              <a:t>(all methods are overridden)</a:t>
            </a:r>
          </a:p>
          <a:p>
            <a:pPr lvl="1"/>
            <a:r>
              <a:rPr lang="en-US" dirty="0"/>
              <a:t>example: methods marked with </a:t>
            </a:r>
            <a:r>
              <a:rPr lang="en-US" i="1" dirty="0"/>
              <a:t>@Transactional</a:t>
            </a:r>
            <a:r>
              <a:rPr lang="en-US" dirty="0"/>
              <a:t> will automatically start and then commit transactions </a:t>
            </a:r>
          </a:p>
        </p:txBody>
      </p:sp>
    </p:spTree>
    <p:extLst>
      <p:ext uri="{BB962C8B-B14F-4D97-AF65-F5344CB8AC3E}">
        <p14:creationId xmlns:p14="http://schemas.microsoft.com/office/powerpoint/2010/main" val="2106105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9272"/>
            <a:ext cx="10515600" cy="1325563"/>
          </a:xfrm>
        </p:spPr>
        <p:txBody>
          <a:bodyPr/>
          <a:lstStyle/>
          <a:p>
            <a:r>
              <a:rPr lang="en-US" dirty="0"/>
              <a:t>Anatomy of a Proxy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321871"/>
            <a:ext cx="11606027" cy="5282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proxy would be automatically generated by Spring at runtime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115" y="2620523"/>
            <a:ext cx="472565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public class </a:t>
            </a:r>
            <a:r>
              <a:rPr lang="en-US" sz="2800" dirty="0"/>
              <a:t>Foo {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/>
              <a:t>public </a:t>
            </a:r>
            <a:r>
              <a:rPr lang="en-US" sz="2800" dirty="0"/>
              <a:t>String </a:t>
            </a:r>
            <a:r>
              <a:rPr lang="en-US" sz="2800" dirty="0" err="1"/>
              <a:t>someMethod</a:t>
            </a:r>
            <a:r>
              <a:rPr lang="en-US" sz="2800" dirty="0"/>
              <a:t>(){</a:t>
            </a:r>
            <a:br>
              <a:rPr lang="en-US" sz="2800" dirty="0"/>
            </a:br>
            <a:r>
              <a:rPr lang="en-US" sz="2800" dirty="0"/>
              <a:t>        </a:t>
            </a:r>
            <a:r>
              <a:rPr lang="en-US" sz="2800" b="1" dirty="0"/>
              <a:t>return "foo"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    }</a:t>
            </a:r>
            <a:br>
              <a:rPr lang="en-US" sz="2800" dirty="0"/>
            </a:br>
            <a:r>
              <a:rPr lang="en-US" sz="2800" dirty="0"/>
              <a:t>}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694553" y="2093428"/>
            <a:ext cx="6201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public class </a:t>
            </a:r>
            <a:r>
              <a:rPr lang="en-US" sz="2000" dirty="0" err="1"/>
              <a:t>FooProxy</a:t>
            </a:r>
            <a:r>
              <a:rPr lang="en-US" sz="2000" dirty="0"/>
              <a:t> </a:t>
            </a:r>
            <a:r>
              <a:rPr lang="en-US" sz="2000" b="1" dirty="0"/>
              <a:t>extends </a:t>
            </a:r>
            <a:r>
              <a:rPr lang="en-US" sz="2000" dirty="0"/>
              <a:t>Foo{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private final </a:t>
            </a:r>
            <a:r>
              <a:rPr lang="en-US" sz="2000" dirty="0"/>
              <a:t>Foo </a:t>
            </a:r>
            <a:r>
              <a:rPr lang="en-US" sz="2000" b="1" dirty="0"/>
              <a:t>original</a:t>
            </a:r>
            <a:r>
              <a:rPr lang="en-US" sz="2000" dirty="0"/>
              <a:t>;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public </a:t>
            </a:r>
            <a:r>
              <a:rPr lang="en-US" sz="2000" dirty="0" err="1"/>
              <a:t>FooProxy</a:t>
            </a:r>
            <a:r>
              <a:rPr lang="en-US" sz="2000" dirty="0"/>
              <a:t>(Foo original) 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 err="1"/>
              <a:t>this</a:t>
            </a:r>
            <a:r>
              <a:rPr lang="en-US" sz="2000" dirty="0" err="1"/>
              <a:t>.</a:t>
            </a:r>
            <a:r>
              <a:rPr lang="en-US" sz="2000" b="1" dirty="0" err="1"/>
              <a:t>original</a:t>
            </a:r>
            <a:r>
              <a:rPr lang="en-US" sz="2000" b="1" dirty="0"/>
              <a:t> </a:t>
            </a:r>
            <a:r>
              <a:rPr lang="en-US" sz="2000" dirty="0"/>
              <a:t>= original;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/>
              <a:t>@Override</a:t>
            </a:r>
            <a:br>
              <a:rPr lang="en-US" sz="2000" b="1" dirty="0"/>
            </a:br>
            <a:r>
              <a:rPr lang="en-US" sz="2000" b="1" dirty="0"/>
              <a:t>    public </a:t>
            </a:r>
            <a:r>
              <a:rPr lang="en-US" sz="2000" dirty="0"/>
              <a:t>String </a:t>
            </a:r>
            <a:r>
              <a:rPr lang="en-US" sz="2000" dirty="0" err="1"/>
              <a:t>someMethod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 do something before, </a:t>
            </a:r>
            <a:r>
              <a:rPr lang="en-US" sz="2000" i="1" dirty="0" err="1"/>
              <a:t>eg</a:t>
            </a:r>
            <a:r>
              <a:rPr lang="en-US" sz="2000" i="1" dirty="0"/>
              <a:t> start a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dirty="0"/>
              <a:t>String result = </a:t>
            </a:r>
            <a:r>
              <a:rPr lang="en-US" sz="2000" b="1" dirty="0" err="1"/>
              <a:t>original</a:t>
            </a:r>
            <a:r>
              <a:rPr lang="en-US" sz="2000" dirty="0" err="1"/>
              <a:t>.someMethod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i="1" dirty="0"/>
              <a:t>//do something after, </a:t>
            </a:r>
            <a:r>
              <a:rPr lang="en-US" sz="2000" i="1" dirty="0" err="1"/>
              <a:t>eg</a:t>
            </a:r>
            <a:r>
              <a:rPr lang="en-US" sz="2000" i="1" dirty="0"/>
              <a:t>, commit the transaction</a:t>
            </a:r>
            <a:br>
              <a:rPr lang="en-US" sz="2000" i="1" dirty="0"/>
            </a:br>
            <a:r>
              <a:rPr lang="en-US" sz="2000" i="1" dirty="0"/>
              <a:t>        </a:t>
            </a:r>
            <a:r>
              <a:rPr lang="en-US" sz="2000" b="1" dirty="0"/>
              <a:t>return </a:t>
            </a:r>
            <a:r>
              <a:rPr lang="en-US" sz="2000" dirty="0"/>
              <a:t>result;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1948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21D9-FF67-B542-95D2-30B9C54E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 (DI)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3041-3BFB-834C-A4BD-7910767EB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1825624"/>
            <a:ext cx="11582400" cy="49104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if a bean </a:t>
            </a:r>
            <a:r>
              <a:rPr lang="en-US" i="1" dirty="0"/>
              <a:t>A</a:t>
            </a:r>
            <a:r>
              <a:rPr lang="en-US" dirty="0"/>
              <a:t> needs to call functionality of a bean </a:t>
            </a:r>
            <a:r>
              <a:rPr lang="en-US" i="1" dirty="0"/>
              <a:t>B</a:t>
            </a:r>
            <a:r>
              <a:rPr lang="en-US" dirty="0"/>
              <a:t>?</a:t>
            </a:r>
          </a:p>
          <a:p>
            <a:r>
              <a:rPr lang="en-US" i="1" dirty="0"/>
              <a:t>A</a:t>
            </a:r>
            <a:r>
              <a:rPr lang="en-US" dirty="0"/>
              <a:t> cannot create an instance of </a:t>
            </a:r>
            <a:r>
              <a:rPr lang="en-US" i="1" dirty="0"/>
              <a:t>B</a:t>
            </a:r>
          </a:p>
          <a:p>
            <a:r>
              <a:rPr lang="en-US" i="1" dirty="0"/>
              <a:t>A</a:t>
            </a:r>
            <a:r>
              <a:rPr lang="en-US" dirty="0"/>
              <a:t> has to ask </a:t>
            </a:r>
            <a:r>
              <a:rPr lang="en-US" i="1" dirty="0" err="1"/>
              <a:t>SpringBoot</a:t>
            </a:r>
            <a:r>
              <a:rPr lang="en-US" dirty="0"/>
              <a:t> to get an instance of </a:t>
            </a:r>
            <a:r>
              <a:rPr lang="en-US" i="1" dirty="0"/>
              <a:t>B</a:t>
            </a:r>
          </a:p>
          <a:p>
            <a:r>
              <a:rPr lang="en-US" dirty="0"/>
              <a:t>2 methods for DI</a:t>
            </a:r>
          </a:p>
          <a:p>
            <a:r>
              <a:rPr lang="en-US" i="1" dirty="0"/>
              <a:t>Field Injection</a:t>
            </a:r>
            <a:r>
              <a:rPr lang="en-US" dirty="0"/>
              <a:t>: fields marked with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</a:t>
            </a:r>
            <a:r>
              <a:rPr lang="en-US" dirty="0"/>
              <a:t>will be automatically initialized after the bean is created, using </a:t>
            </a:r>
            <a:r>
              <a:rPr lang="en-US" i="1" dirty="0"/>
              <a:t>Reflection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@</a:t>
            </a:r>
            <a:r>
              <a:rPr lang="en-US" i="1" dirty="0" err="1"/>
              <a:t>Autowired</a:t>
            </a:r>
            <a:r>
              <a:rPr lang="en-US" i="1" dirty="0"/>
              <a:t> private B b;</a:t>
            </a:r>
          </a:p>
          <a:p>
            <a:r>
              <a:rPr lang="en-US" i="1" dirty="0"/>
              <a:t>Constructor Injection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reference of </a:t>
            </a:r>
            <a:r>
              <a:rPr lang="en-US" i="1" dirty="0"/>
              <a:t>B</a:t>
            </a:r>
            <a:r>
              <a:rPr lang="en-US" dirty="0"/>
              <a:t> passed directly in the constructor of </a:t>
            </a:r>
            <a:r>
              <a:rPr lang="en-US" i="1" dirty="0"/>
              <a:t>A</a:t>
            </a:r>
            <a:r>
              <a:rPr lang="en-US" dirty="0"/>
              <a:t>, where Spring provides the right value when creating a bean for </a:t>
            </a:r>
            <a:r>
              <a:rPr lang="en-US" i="1" dirty="0"/>
              <a:t>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774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01" y="1825625"/>
            <a:ext cx="11757727" cy="4874580"/>
          </a:xfrm>
        </p:spPr>
        <p:txBody>
          <a:bodyPr>
            <a:normAutofit lnSpcReduction="10000"/>
          </a:bodyPr>
          <a:lstStyle/>
          <a:p>
            <a:r>
              <a:rPr lang="en-US" i="1" dirty="0" err="1"/>
              <a:t>SpringBoot</a:t>
            </a:r>
            <a:r>
              <a:rPr lang="en-US" dirty="0"/>
              <a:t> provides sensible default configurations based on what present on your </a:t>
            </a:r>
            <a:r>
              <a:rPr lang="en-US" i="1" dirty="0" err="1"/>
              <a:t>classpath</a:t>
            </a:r>
            <a:endParaRPr lang="en-US" i="1" dirty="0"/>
          </a:p>
          <a:p>
            <a:r>
              <a:rPr lang="en-US" dirty="0"/>
              <a:t>If you need to do modifications, those will be in a </a:t>
            </a:r>
            <a:r>
              <a:rPr lang="en-US" i="1" dirty="0" err="1"/>
              <a:t>application.properties</a:t>
            </a:r>
            <a:r>
              <a:rPr lang="en-US" i="1" dirty="0"/>
              <a:t> </a:t>
            </a:r>
            <a:r>
              <a:rPr lang="en-US" dirty="0"/>
              <a:t>or </a:t>
            </a:r>
            <a:r>
              <a:rPr lang="en-US" i="1" dirty="0" err="1"/>
              <a:t>application.yml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those are the same, just in different formats</a:t>
            </a:r>
          </a:p>
          <a:p>
            <a:pPr lvl="1"/>
            <a:r>
              <a:rPr lang="en-US" dirty="0"/>
              <a:t>“.properties”: pairs &lt;property-name&gt;=&lt;value&gt;</a:t>
            </a:r>
          </a:p>
          <a:p>
            <a:pPr lvl="1"/>
            <a:r>
              <a:rPr lang="en-US" dirty="0"/>
              <a:t>“.</a:t>
            </a:r>
            <a:r>
              <a:rPr lang="en-US" dirty="0" err="1"/>
              <a:t>yml</a:t>
            </a:r>
            <a:r>
              <a:rPr lang="en-US" dirty="0"/>
              <a:t>”/“.</a:t>
            </a:r>
            <a:r>
              <a:rPr lang="en-US" dirty="0" err="1"/>
              <a:t>yaml</a:t>
            </a:r>
            <a:r>
              <a:rPr lang="en-US" dirty="0"/>
              <a:t>”: YAML (YAML </a:t>
            </a:r>
            <a:r>
              <a:rPr lang="en-US" dirty="0" err="1"/>
              <a:t>Ain't</a:t>
            </a:r>
            <a:r>
              <a:rPr lang="en-US" dirty="0"/>
              <a:t> Markup Language)</a:t>
            </a:r>
          </a:p>
          <a:p>
            <a:r>
              <a:rPr lang="en-US" dirty="0"/>
              <a:t>See following for list of properties:</a:t>
            </a:r>
          </a:p>
          <a:p>
            <a:pPr lvl="1"/>
            <a:r>
              <a:rPr lang="en-US" dirty="0">
                <a:hlinkClick r:id="rId2"/>
              </a:rPr>
              <a:t>https://docs.spring.io/spring-boot/docs/current/reference/html/common-application-properties.html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5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EF1372-557D-9D46-8700-48E8EE73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1111190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Software is everywhere!!! (not just enterprise systems…)</a:t>
            </a:r>
          </a:p>
        </p:txBody>
      </p:sp>
    </p:spTree>
    <p:extLst>
      <p:ext uri="{BB962C8B-B14F-4D97-AF65-F5344CB8AC3E}">
        <p14:creationId xmlns:p14="http://schemas.microsoft.com/office/powerpoint/2010/main" val="28375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31584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>
                <a:latin typeface="Arial" charset="0"/>
              </a:rPr>
              <a:t>$500 millions in cost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793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 </a:t>
            </a:r>
            <a:r>
              <a:rPr lang="en-US" altLang="en-US" dirty="0"/>
              <a:t>Fatal Therac-25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2274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million people 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14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12540"/>
            <a:ext cx="11059886" cy="1037290"/>
          </a:xfrm>
        </p:spPr>
        <p:txBody>
          <a:bodyPr>
            <a:noAutofit/>
          </a:bodyPr>
          <a:lstStyle/>
          <a:p>
            <a:r>
              <a:rPr lang="en-US" sz="6600" dirty="0" err="1"/>
              <a:t>Kotlin</a:t>
            </a:r>
            <a:r>
              <a:rPr lang="en-US" sz="6600" dirty="0"/>
              <a:t> Island (St. Petersburg)</a:t>
            </a:r>
          </a:p>
        </p:txBody>
      </p:sp>
      <p:pic>
        <p:nvPicPr>
          <p:cNvPr id="1026" name="Picture 2" descr="Image result for kotlin isla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05" y="1626320"/>
            <a:ext cx="7719715" cy="513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33902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system, recalled </a:t>
            </a:r>
            <a:r>
              <a:rPr lang="en-US" dirty="0"/>
              <a:t>436,000 vehicles…</a:t>
            </a:r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3692328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Group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$460 millions lost in 45 minutes of trading due to bug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6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 could go on the whole 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estimated that software testing 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</a:p>
          <a:p>
            <a:r>
              <a:rPr lang="en-US" dirty="0"/>
              <a:t>In 2016, 548 recorded and documented software failures 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1206540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/>
              <a:t>Why??? A common problem… no tests!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04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/>
              <a:t>Software has </a:t>
            </a:r>
            <a:r>
              <a:rPr lang="en-US" i="1" dirty="0"/>
              <a:t>bugs, </a:t>
            </a:r>
            <a:r>
              <a:rPr lang="en-US" dirty="0" err="1"/>
              <a:t>ie</a:t>
            </a:r>
            <a:r>
              <a:rPr lang="en-US" dirty="0"/>
              <a:t> implementation mistakes</a:t>
            </a:r>
            <a:endParaRPr lang="en-US" i="1" dirty="0"/>
          </a:p>
          <a:p>
            <a:r>
              <a:rPr lang="en-US" dirty="0"/>
              <a:t>All developers write bugs, not just students, even senior developers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in the writing of the code of this course there were (and might still be) several bugs, which you can check by looking at the commit logs in the </a:t>
            </a:r>
            <a:r>
              <a:rPr lang="en-US" dirty="0" err="1"/>
              <a:t>Git</a:t>
            </a:r>
            <a:r>
              <a:rPr lang="en-US" dirty="0"/>
              <a:t> history</a:t>
            </a:r>
          </a:p>
          <a:p>
            <a:r>
              <a:rPr lang="en-US" dirty="0"/>
              <a:t>Testing helps you to find bugs before it is delivered to customers</a:t>
            </a:r>
          </a:p>
          <a:p>
            <a:r>
              <a:rPr lang="en-US" dirty="0"/>
              <a:t>However, testing does NOT guarantee the absence of bugs…</a:t>
            </a:r>
          </a:p>
        </p:txBody>
      </p:sp>
    </p:spTree>
    <p:extLst>
      <p:ext uri="{BB962C8B-B14F-4D97-AF65-F5344CB8AC3E}">
        <p14:creationId xmlns:p14="http://schemas.microsoft.com/office/powerpoint/2010/main" val="315409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/>
              <a:t>Start the application you are developing</a:t>
            </a:r>
          </a:p>
          <a:p>
            <a:r>
              <a:rPr lang="en-US" dirty="0"/>
              <a:t>Use it, and manually check if it is working correctly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should not crash and should get expected behavior</a:t>
            </a:r>
          </a:p>
          <a:p>
            <a:r>
              <a:rPr lang="en-US" dirty="0"/>
              <a:t>Try to follow common usage scenarios for the application</a:t>
            </a:r>
          </a:p>
          <a:p>
            <a:r>
              <a:rPr lang="en-US" dirty="0"/>
              <a:t>Also try uncommon scenarios, to check if still working correctly</a:t>
            </a:r>
          </a:p>
          <a:p>
            <a:r>
              <a:rPr lang="en-US" i="1" dirty="0"/>
              <a:t>Software Tester</a:t>
            </a:r>
            <a:r>
              <a:rPr lang="en-US" dirty="0"/>
              <a:t>: an employee whose work is to test the application before each new release/feature  </a:t>
            </a:r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93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Manual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people finds it </a:t>
            </a:r>
            <a:r>
              <a:rPr lang="en-US" i="1" dirty="0"/>
              <a:t>boring…</a:t>
            </a:r>
            <a:endParaRPr lang="en-US" dirty="0"/>
          </a:p>
          <a:p>
            <a:r>
              <a:rPr lang="en-US" dirty="0"/>
              <a:t>It is not </a:t>
            </a:r>
            <a:r>
              <a:rPr lang="en-US" i="1" dirty="0"/>
              <a:t>systematic: </a:t>
            </a:r>
            <a:r>
              <a:rPr lang="en-US" dirty="0"/>
              <a:t>a manual procedure can miss/forget to test important scenarios and edge cases</a:t>
            </a:r>
          </a:p>
          <a:p>
            <a:r>
              <a:rPr lang="en-US" dirty="0"/>
              <a:t>It is </a:t>
            </a:r>
            <a:r>
              <a:rPr lang="en-US" i="1" dirty="0"/>
              <a:t>expensive</a:t>
            </a:r>
            <a:r>
              <a:rPr lang="en-US" dirty="0"/>
              <a:t>: software testers still need a salary to feed their families…</a:t>
            </a:r>
          </a:p>
          <a:p>
            <a:r>
              <a:rPr lang="en-US" dirty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have to do it again, and again, and again, and …</a:t>
            </a:r>
          </a:p>
          <a:p>
            <a:r>
              <a:rPr lang="en-US" dirty="0"/>
              <a:t>Still, you need to have a manual testing phase (</a:t>
            </a:r>
            <a:r>
              <a:rPr lang="en-US" dirty="0" err="1"/>
              <a:t>eg</a:t>
            </a:r>
            <a:r>
              <a:rPr lang="en-US" dirty="0"/>
              <a:t> before a major release to customers), but you also need something more besides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4151686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type of manual testing you might be familiar with, especially in regards to video-games</a:t>
            </a:r>
          </a:p>
          <a:p>
            <a:r>
              <a:rPr lang="en-US" dirty="0"/>
              <a:t>Release the software in a “</a:t>
            </a:r>
            <a:r>
              <a:rPr lang="en-US" i="1" dirty="0"/>
              <a:t>beta</a:t>
            </a:r>
            <a:r>
              <a:rPr lang="en-US" dirty="0"/>
              <a:t>” state to a group of potential users, which will test it for </a:t>
            </a:r>
            <a:r>
              <a:rPr lang="en-US" i="1" dirty="0"/>
              <a:t>free</a:t>
            </a:r>
            <a:r>
              <a:rPr lang="en-US" dirty="0"/>
              <a:t>!</a:t>
            </a:r>
          </a:p>
          <a:p>
            <a:r>
              <a:rPr lang="en-US" dirty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290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Depends on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/>
              <a:t>If there is a bug in a video-game, players will just have a to wait for a </a:t>
            </a:r>
            <a:r>
              <a:rPr lang="en-US" i="1" dirty="0"/>
              <a:t>patch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although if too many bugs at launch, it will hurt sales…</a:t>
            </a:r>
          </a:p>
          <a:p>
            <a:r>
              <a:rPr lang="en-US" dirty="0"/>
              <a:t>If there is a bug in an </a:t>
            </a:r>
            <a:r>
              <a:rPr lang="en-US" i="1" dirty="0"/>
              <a:t>enterprise</a:t>
            </a:r>
            <a:r>
              <a:rPr lang="en-US" dirty="0"/>
              <a:t> system dealing with critical assets (e.g., a bank), you might be screwed… </a:t>
            </a:r>
          </a:p>
        </p:txBody>
      </p:sp>
    </p:spTree>
    <p:extLst>
      <p:ext uri="{BB962C8B-B14F-4D97-AF65-F5344CB8AC3E}">
        <p14:creationId xmlns:p14="http://schemas.microsoft.com/office/powerpoint/2010/main" val="274613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/>
              <a:t>Write code that can automatically run tests against an application, or parts of it (e.g., single functions or classes)</a:t>
            </a:r>
          </a:p>
          <a:p>
            <a:r>
              <a:rPr lang="en-US" i="1" dirty="0"/>
              <a:t>Benefits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you can test single parts of the application</a:t>
            </a:r>
          </a:p>
          <a:p>
            <a:pPr lvl="1"/>
            <a:r>
              <a:rPr lang="en-US" i="1" dirty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5171" y="1830584"/>
            <a:ext cx="11364686" cy="5027416"/>
          </a:xfrm>
        </p:spPr>
        <p:txBody>
          <a:bodyPr>
            <a:normAutofit/>
          </a:bodyPr>
          <a:lstStyle/>
          <a:p>
            <a:r>
              <a:rPr lang="en-US" sz="3600" dirty="0"/>
              <a:t>Java is a good, solid language, but is verbose and lacks many “modern” features, </a:t>
            </a:r>
            <a:r>
              <a:rPr lang="en-US" sz="3600" dirty="0" err="1"/>
              <a:t>eg</a:t>
            </a:r>
            <a:r>
              <a:rPr lang="en-US" sz="3600" dirty="0"/>
              <a:t> when compared to C#</a:t>
            </a:r>
          </a:p>
          <a:p>
            <a:pPr lvl="1"/>
            <a:r>
              <a:rPr lang="en-US" sz="2400" dirty="0"/>
              <a:t>Things got bit better with Java 8, but that’s 2014</a:t>
            </a:r>
          </a:p>
          <a:p>
            <a:pPr lvl="1"/>
            <a:r>
              <a:rPr lang="en-US" sz="2400" dirty="0"/>
              <a:t>Java still better than C# for enterprise development, but mainly due to its ecosystem (frameworks and libraries)</a:t>
            </a:r>
          </a:p>
          <a:p>
            <a:r>
              <a:rPr lang="en-US" sz="3600" dirty="0"/>
              <a:t>Due to Google vs Oracle legal fight, Android development was stagnating in a Java 6 </a:t>
            </a:r>
            <a:r>
              <a:rPr lang="en-US" sz="3600" i="1" dirty="0"/>
              <a:t>wasteland</a:t>
            </a:r>
            <a:r>
              <a:rPr lang="en-US" sz="3600" dirty="0"/>
              <a:t> </a:t>
            </a:r>
          </a:p>
          <a:p>
            <a:pPr lvl="1"/>
            <a:r>
              <a:rPr lang="en-US" sz="2400" dirty="0"/>
              <a:t>Java 6 is from </a:t>
            </a:r>
            <a:r>
              <a:rPr lang="en-US" sz="2400" b="1" dirty="0"/>
              <a:t>2006, </a:t>
            </a:r>
            <a:r>
              <a:rPr lang="en-US" sz="2400" dirty="0"/>
              <a:t>eons in the software development world…</a:t>
            </a:r>
          </a:p>
          <a:p>
            <a:r>
              <a:rPr lang="en-US" sz="3600" dirty="0"/>
              <a:t>Goal: provide a modern language that can be 100% interoperable with Java </a:t>
            </a:r>
          </a:p>
        </p:txBody>
      </p:sp>
    </p:spTree>
    <p:extLst>
      <p:ext uri="{BB962C8B-B14F-4D97-AF65-F5344CB8AC3E}">
        <p14:creationId xmlns:p14="http://schemas.microsoft.com/office/powerpoint/2010/main" val="1763453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Unit Testing</a:t>
            </a:r>
          </a:p>
          <a:p>
            <a:pPr lvl="1"/>
            <a:r>
              <a:rPr lang="en-US" dirty="0"/>
              <a:t>test units (functions/classes) in isolation</a:t>
            </a:r>
          </a:p>
          <a:p>
            <a:r>
              <a:rPr lang="en-US" i="1" dirty="0"/>
              <a:t>Integration Testing</a:t>
            </a:r>
          </a:p>
          <a:p>
            <a:pPr lvl="1"/>
            <a:r>
              <a:rPr lang="en-US" dirty="0"/>
              <a:t>scenarios in which different components are involved</a:t>
            </a:r>
          </a:p>
          <a:p>
            <a:r>
              <a:rPr lang="en-US" i="1" dirty="0"/>
              <a:t>System Testing / End-to-End (E2E) Testing</a:t>
            </a:r>
          </a:p>
          <a:p>
            <a:pPr lvl="1"/>
            <a:r>
              <a:rPr lang="en-US" dirty="0"/>
              <a:t>test the </a:t>
            </a:r>
            <a:r>
              <a:rPr lang="en-US" i="1" dirty="0"/>
              <a:t>whole</a:t>
            </a:r>
            <a:r>
              <a:rPr lang="en-US" dirty="0"/>
              <a:t> application, going through the same interfaces (e.g., a GUI) that a user would use to interact with it</a:t>
            </a:r>
          </a:p>
          <a:p>
            <a:r>
              <a:rPr lang="en-US" dirty="0"/>
              <a:t>But there are many others </a:t>
            </a:r>
          </a:p>
          <a:p>
            <a:pPr lvl="1"/>
            <a:r>
              <a:rPr lang="en-US" dirty="0"/>
              <a:t>User Testing, Security Testing, Performance Testing, Robustness Testing, etc. </a:t>
            </a:r>
          </a:p>
        </p:txBody>
      </p:sp>
    </p:spTree>
    <p:extLst>
      <p:ext uri="{BB962C8B-B14F-4D97-AF65-F5344CB8AC3E}">
        <p14:creationId xmlns:p14="http://schemas.microsoft.com/office/powerpoint/2010/main" val="2274154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/>
              <a:t>The main framework is </a:t>
            </a:r>
            <a:r>
              <a:rPr lang="en-US" i="1" dirty="0"/>
              <a:t>JUnit</a:t>
            </a:r>
          </a:p>
          <a:p>
            <a:pPr lvl="1"/>
            <a:r>
              <a:rPr lang="en-US" dirty="0"/>
              <a:t>others are like for example </a:t>
            </a:r>
            <a:r>
              <a:rPr lang="en-US" i="1" dirty="0" err="1"/>
              <a:t>TestNG</a:t>
            </a:r>
            <a:r>
              <a:rPr lang="en-US" dirty="0"/>
              <a:t> and </a:t>
            </a:r>
            <a:r>
              <a:rPr lang="en-US" i="1" dirty="0"/>
              <a:t>Spock</a:t>
            </a:r>
          </a:p>
          <a:p>
            <a:r>
              <a:rPr lang="en-US" dirty="0"/>
              <a:t>Not just for unit testing, but any kind of testing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the </a:t>
            </a:r>
            <a:r>
              <a:rPr lang="en-US" dirty="0" err="1"/>
              <a:t>Arquilliain</a:t>
            </a:r>
            <a:r>
              <a:rPr lang="en-US" dirty="0"/>
              <a:t> and Spring service tests can be considered as </a:t>
            </a:r>
            <a:r>
              <a:rPr lang="en-US" i="1" dirty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4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and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/>
              <a:t>Maven can run tests as part of the build</a:t>
            </a:r>
          </a:p>
          <a:p>
            <a:r>
              <a:rPr lang="en-US" dirty="0"/>
              <a:t>It makes distinctions between </a:t>
            </a:r>
            <a:r>
              <a:rPr lang="en-US" i="1" dirty="0"/>
              <a:t>unit</a:t>
            </a:r>
            <a:r>
              <a:rPr lang="en-US" dirty="0"/>
              <a:t> and </a:t>
            </a:r>
            <a:r>
              <a:rPr lang="en-US" i="1" dirty="0"/>
              <a:t>integration</a:t>
            </a:r>
            <a:r>
              <a:rPr lang="en-US" dirty="0"/>
              <a:t> tests</a:t>
            </a:r>
          </a:p>
          <a:p>
            <a:r>
              <a:rPr lang="en-US" dirty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could run unit tests in Maven like they were integration ones</a:t>
            </a:r>
          </a:p>
          <a:p>
            <a:r>
              <a:rPr lang="en-US" i="1" dirty="0"/>
              <a:t>unit</a:t>
            </a:r>
            <a:r>
              <a:rPr lang="en-US" dirty="0"/>
              <a:t>: run by Surefire plugin, name pattern “</a:t>
            </a:r>
            <a:r>
              <a:rPr lang="en-US" i="1" dirty="0"/>
              <a:t>*Test.java</a:t>
            </a:r>
            <a:r>
              <a:rPr lang="en-US" dirty="0"/>
              <a:t>”, executed BEFORE the “</a:t>
            </a:r>
            <a:r>
              <a:rPr lang="en-US" i="1" dirty="0" err="1"/>
              <a:t>mvn</a:t>
            </a:r>
            <a:r>
              <a:rPr lang="en-US" i="1" dirty="0"/>
              <a:t> package</a:t>
            </a:r>
            <a:r>
              <a:rPr lang="en-US" dirty="0"/>
              <a:t>” phase (jar/war file not built yet)</a:t>
            </a:r>
          </a:p>
          <a:p>
            <a:r>
              <a:rPr lang="en-US" i="1" dirty="0"/>
              <a:t>integration</a:t>
            </a:r>
            <a:r>
              <a:rPr lang="en-US" dirty="0"/>
              <a:t>: run by Failsafe plugin, name pattern “</a:t>
            </a:r>
            <a:r>
              <a:rPr lang="en-US" i="1" dirty="0"/>
              <a:t>*IT.java</a:t>
            </a:r>
            <a:r>
              <a:rPr lang="en-US" dirty="0"/>
              <a:t>”, executed AFTER “</a:t>
            </a:r>
            <a:r>
              <a:rPr lang="en-US" i="1" dirty="0" err="1"/>
              <a:t>mvn</a:t>
            </a:r>
            <a:r>
              <a:rPr lang="en-US" i="1" dirty="0"/>
              <a:t> package</a:t>
            </a:r>
            <a:r>
              <a:rPr lang="en-US" dirty="0"/>
              <a:t>” (so can use the built JAR/WAR file)  </a:t>
            </a:r>
          </a:p>
        </p:txBody>
      </p:sp>
    </p:spTree>
    <p:extLst>
      <p:ext uri="{BB962C8B-B14F-4D97-AF65-F5344CB8AC3E}">
        <p14:creationId xmlns:p14="http://schemas.microsoft.com/office/powerpoint/2010/main" val="1816826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“*IT.java”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/>
              <a:t>If your tests need to use the generated JAR/WAR file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you want to start the actual built application</a:t>
            </a:r>
          </a:p>
          <a:p>
            <a:r>
              <a:rPr lang="en-US" dirty="0"/>
              <a:t>If your tests are </a:t>
            </a:r>
            <a:r>
              <a:rPr lang="en-US" i="1" dirty="0"/>
              <a:t>long</a:t>
            </a:r>
            <a:r>
              <a:rPr lang="en-US" dirty="0"/>
              <a:t> to execute (e.g., system tests), and you do not want to run them each time you just need to do a “</a:t>
            </a:r>
            <a:r>
              <a:rPr lang="en-US" i="1" dirty="0" err="1"/>
              <a:t>mvn</a:t>
            </a:r>
            <a:r>
              <a:rPr lang="en-US" i="1" dirty="0"/>
              <a:t> package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you just want to quickly build the application for some manual testing, although you still want to run the quick unit tests, just in case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28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16" y="379085"/>
            <a:ext cx="544010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E2E Testing of REST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16" y="2244434"/>
            <a:ext cx="572203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Do HTTP calls, read responses</a:t>
            </a:r>
          </a:p>
          <a:p>
            <a:pPr lvl="1"/>
            <a:r>
              <a:rPr lang="en-US" sz="2400" dirty="0"/>
              <a:t>Specialized libraries, </a:t>
            </a:r>
            <a:r>
              <a:rPr lang="en-US" sz="2400" dirty="0" err="1"/>
              <a:t>eg</a:t>
            </a:r>
            <a:r>
              <a:rPr lang="en-US" sz="2400" dirty="0"/>
              <a:t> in Java the popular </a:t>
            </a:r>
            <a:r>
              <a:rPr lang="en-US" sz="2400" b="1" dirty="0" err="1"/>
              <a:t>RestAssured</a:t>
            </a:r>
            <a:endParaRPr lang="en-US" sz="2400" dirty="0"/>
          </a:p>
          <a:p>
            <a:r>
              <a:rPr lang="en-US" sz="3200" dirty="0"/>
              <a:t>Setup database states</a:t>
            </a:r>
          </a:p>
          <a:p>
            <a:pPr lvl="1"/>
            <a:r>
              <a:rPr lang="en-US" sz="2400" i="1" dirty="0"/>
              <a:t>before</a:t>
            </a:r>
            <a:r>
              <a:rPr lang="en-US" sz="2400" dirty="0"/>
              <a:t>: add test data</a:t>
            </a:r>
          </a:p>
          <a:p>
            <a:pPr lvl="1"/>
            <a:r>
              <a:rPr lang="en-US" sz="2400" i="1" dirty="0"/>
              <a:t>after</a:t>
            </a:r>
            <a:r>
              <a:rPr lang="en-US" sz="2400" dirty="0"/>
              <a:t>: clean state</a:t>
            </a:r>
          </a:p>
          <a:p>
            <a:r>
              <a:rPr lang="en-US" sz="3200" dirty="0"/>
              <a:t>There can also be other environment entities to handle</a:t>
            </a:r>
          </a:p>
          <a:p>
            <a:pPr lvl="1"/>
            <a:r>
              <a:rPr lang="en-US" sz="2400" dirty="0" err="1"/>
              <a:t>eg</a:t>
            </a:r>
            <a:r>
              <a:rPr lang="en-US" sz="2400" dirty="0"/>
              <a:t>, connection to other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6109" y="466322"/>
            <a:ext cx="5876152" cy="2944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5851" y="3941144"/>
            <a:ext cx="57343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@Test</a:t>
            </a:r>
          </a:p>
          <a:p>
            <a:r>
              <a:rPr lang="en-US" dirty="0"/>
              <a:t>public void test0() throws Exception {</a:t>
            </a:r>
          </a:p>
          <a:p>
            <a:r>
              <a:rPr lang="en-US" dirty="0"/>
              <a:t>          </a:t>
            </a:r>
          </a:p>
          <a:p>
            <a:r>
              <a:rPr lang="en-US" dirty="0"/>
              <a:t>          given().</a:t>
            </a:r>
            <a:r>
              <a:rPr lang="en-US" b="1" dirty="0"/>
              <a:t>header</a:t>
            </a:r>
            <a:r>
              <a:rPr lang="en-US" dirty="0"/>
              <a:t>("Authorization", "</a:t>
            </a:r>
            <a:r>
              <a:rPr lang="en-US" dirty="0" err="1"/>
              <a:t>ApiKey</a:t>
            </a:r>
            <a:r>
              <a:rPr lang="en-US" dirty="0"/>
              <a:t> user")</a:t>
            </a:r>
          </a:p>
          <a:p>
            <a:r>
              <a:rPr lang="en-US" dirty="0"/>
              <a:t>                      </a:t>
            </a:r>
            <a:r>
              <a:rPr lang="mr-IN" dirty="0"/>
              <a:t>.</a:t>
            </a:r>
            <a:r>
              <a:rPr lang="mr-IN" b="1" dirty="0" err="1"/>
              <a:t>accept</a:t>
            </a:r>
            <a:r>
              <a:rPr lang="mr-IN" dirty="0"/>
              <a:t>("*/*")</a:t>
            </a:r>
          </a:p>
          <a:p>
            <a:r>
              <a:rPr lang="en-US" dirty="0"/>
              <a:t>                      .</a:t>
            </a:r>
            <a:r>
              <a:rPr lang="en-US" b="1" dirty="0"/>
              <a:t>get</a:t>
            </a:r>
            <a:r>
              <a:rPr lang="en-US" dirty="0"/>
              <a:t>(</a:t>
            </a:r>
            <a:r>
              <a:rPr lang="mr-IN" dirty="0"/>
              <a:t>”</a:t>
            </a:r>
            <a:r>
              <a:rPr lang="en-US" dirty="0" err="1"/>
              <a:t>www.foo.com</a:t>
            </a:r>
            <a:r>
              <a:rPr lang="mr-IN" dirty="0"/>
              <a:t>/</a:t>
            </a:r>
            <a:r>
              <a:rPr lang="mr-IN" dirty="0" err="1"/>
              <a:t>api</a:t>
            </a:r>
            <a:r>
              <a:rPr lang="mr-IN" dirty="0"/>
              <a:t>/v1/</a:t>
            </a:r>
            <a:r>
              <a:rPr lang="mr-IN" dirty="0" err="1"/>
              <a:t>media_files</a:t>
            </a:r>
            <a:r>
              <a:rPr lang="mr-IN" dirty="0"/>
              <a:t>/</a:t>
            </a:r>
            <a:r>
              <a:rPr lang="en-US" dirty="0"/>
              <a:t>42”</a:t>
            </a:r>
            <a:r>
              <a:rPr lang="mr-IN" dirty="0"/>
              <a:t>)</a:t>
            </a:r>
          </a:p>
          <a:p>
            <a:r>
              <a:rPr lang="en-US" dirty="0"/>
              <a:t>	    .then()</a:t>
            </a:r>
          </a:p>
          <a:p>
            <a:r>
              <a:rPr lang="en-US" dirty="0"/>
              <a:t>                      .</a:t>
            </a:r>
            <a:r>
              <a:rPr lang="en-US" b="1" dirty="0" err="1"/>
              <a:t>statusCode</a:t>
            </a:r>
            <a:r>
              <a:rPr lang="en-US" dirty="0"/>
              <a:t>(200);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04909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EA2A-ECA1-4848-948E-18EDACEB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E893-2872-1046-98C4-B53B06F53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03" y="1811665"/>
            <a:ext cx="11838339" cy="4903242"/>
          </a:xfrm>
        </p:spPr>
        <p:txBody>
          <a:bodyPr/>
          <a:lstStyle/>
          <a:p>
            <a:r>
              <a:rPr lang="en-US" dirty="0"/>
              <a:t>Writing E2E tests for REST APIs can be tedious</a:t>
            </a:r>
          </a:p>
          <a:p>
            <a:r>
              <a:rPr lang="en-US" i="1" dirty="0"/>
              <a:t>Research Goal</a:t>
            </a:r>
            <a:r>
              <a:rPr lang="en-US" dirty="0"/>
              <a:t>: develop techniques to automate the generation of those tests</a:t>
            </a:r>
          </a:p>
          <a:p>
            <a:r>
              <a:rPr lang="en-US" dirty="0"/>
              <a:t>We will see how the tool </a:t>
            </a:r>
            <a:r>
              <a:rPr lang="en-US" b="1" i="1" dirty="0" err="1"/>
              <a:t>EvoMaster</a:t>
            </a:r>
            <a:r>
              <a:rPr lang="en-US" dirty="0"/>
              <a:t> tries to achieve it</a:t>
            </a:r>
          </a:p>
          <a:p>
            <a:pPr lvl="1"/>
            <a:r>
              <a:rPr lang="en-US" dirty="0"/>
              <a:t>we start using it today, but will see details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2131222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Main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457" y="1830586"/>
            <a:ext cx="11615057" cy="4864128"/>
          </a:xfrm>
        </p:spPr>
        <p:txBody>
          <a:bodyPr>
            <a:normAutofit/>
          </a:bodyPr>
          <a:lstStyle/>
          <a:p>
            <a:r>
              <a:rPr lang="en-US" sz="3600" dirty="0"/>
              <a:t>Null safety:</a:t>
            </a:r>
          </a:p>
          <a:p>
            <a:pPr lvl="1"/>
            <a:r>
              <a:rPr lang="en-US" sz="2400" b="1" dirty="0"/>
              <a:t>Compiler </a:t>
            </a:r>
            <a:r>
              <a:rPr lang="en-US" sz="2400" dirty="0"/>
              <a:t>does check if a call to “</a:t>
            </a:r>
            <a:r>
              <a:rPr lang="en-US" sz="2400" dirty="0" err="1"/>
              <a:t>foo.bar</a:t>
            </a:r>
            <a:r>
              <a:rPr lang="en-US" sz="2400" dirty="0"/>
              <a:t>()” might have “foo” null</a:t>
            </a:r>
          </a:p>
          <a:p>
            <a:pPr lvl="1"/>
            <a:r>
              <a:rPr lang="en-US" sz="2400" dirty="0"/>
              <a:t>If a variable can contain null, it has to be marked so </a:t>
            </a:r>
          </a:p>
          <a:p>
            <a:endParaRPr lang="en-US" sz="3600" b="1" dirty="0"/>
          </a:p>
          <a:p>
            <a:r>
              <a:rPr lang="en-US" sz="3600" b="1" dirty="0"/>
              <a:t>No F*KCING Checked Exceptions…</a:t>
            </a:r>
          </a:p>
          <a:p>
            <a:endParaRPr lang="en-US" sz="3600" dirty="0"/>
          </a:p>
          <a:p>
            <a:r>
              <a:rPr lang="en-US" sz="3600" dirty="0"/>
              <a:t>Removed a lot of </a:t>
            </a:r>
            <a:r>
              <a:rPr lang="en-US" sz="3600" i="1" dirty="0"/>
              <a:t>boilerplate</a:t>
            </a:r>
            <a:r>
              <a:rPr lang="en-US" sz="3600" dirty="0"/>
              <a:t>… code much shorter</a:t>
            </a:r>
          </a:p>
        </p:txBody>
      </p:sp>
    </p:spTree>
    <p:extLst>
      <p:ext uri="{BB962C8B-B14F-4D97-AF65-F5344CB8AC3E}">
        <p14:creationId xmlns:p14="http://schemas.microsoft.com/office/powerpoint/2010/main" val="34612653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11629" y="850957"/>
            <a:ext cx="10668000" cy="56664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JavaBase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2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s) 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==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false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String foo = </a:t>
            </a:r>
            <a:r>
              <a:rPr lang="en-US" altLang="en-US" sz="28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2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(foo);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269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1305" y="455718"/>
            <a:ext cx="11703865" cy="61588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4294" tIns="32147" rIns="64294" bIns="32147" numCol="1" anchor="ctr" anchorCtr="0" compatLnSpc="1">
            <a:prstTxWarp prst="textNoShape">
              <a:avLst/>
            </a:prstTxWarp>
            <a:spAutoFit/>
          </a:bodyPr>
          <a:lstStyle/>
          <a:p>
            <a:pPr defTabSz="642915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//"public" is default scope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KotlinBase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//"public" is default scope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(s: String)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: Boolean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//return type is specified at the end after ":"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 = 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"foo"  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 need for ";" at the end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//type is implicit at compilation time, but you can specify it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//if you want,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  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foo: String = "foo"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/*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Do not need to worry of "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s.startsWith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throwing a NPE,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because compiler checks that caller of "</a:t>
            </a:r>
            <a:r>
              <a:rPr lang="en-US" altLang="en-US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startWithFoo</a:t>
            </a: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is not null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*/</a:t>
            </a: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</a:t>
            </a:r>
            <a:r>
              <a:rPr lang="en-US" altLang="en-US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startsWith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(foo)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364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6650</TotalTime>
  <Words>2857</Words>
  <Application>Microsoft Macintosh PowerPoint</Application>
  <PresentationFormat>Widescreen</PresentationFormat>
  <Paragraphs>304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ＭＳ Ｐゴシック</vt:lpstr>
      <vt:lpstr>Arial</vt:lpstr>
      <vt:lpstr>Calibri</vt:lpstr>
      <vt:lpstr>Calibri Light</vt:lpstr>
      <vt:lpstr>Courier New</vt:lpstr>
      <vt:lpstr>Helvetica Light</vt:lpstr>
      <vt:lpstr>Mangal</vt:lpstr>
      <vt:lpstr>Times New Roman</vt:lpstr>
      <vt:lpstr>Office Theme</vt:lpstr>
      <vt:lpstr>Development and Automated Testing of RESTful APIs  Lesson 02</vt:lpstr>
      <vt:lpstr>Implementation</vt:lpstr>
      <vt:lpstr>Kotlin</vt:lpstr>
      <vt:lpstr>About Kotlin</vt:lpstr>
      <vt:lpstr>Kotlin Island (St. Petersburg)</vt:lpstr>
      <vt:lpstr>Why?</vt:lpstr>
      <vt:lpstr>Main Features</vt:lpstr>
      <vt:lpstr>PowerPoint Presentation</vt:lpstr>
      <vt:lpstr>PowerPoint Presentation</vt:lpstr>
      <vt:lpstr>Types</vt:lpstr>
      <vt:lpstr>Var/Val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Programming</vt:lpstr>
      <vt:lpstr>let, apply, run, also</vt:lpstr>
      <vt:lpstr>PowerPoint Presentation</vt:lpstr>
      <vt:lpstr>PowerPoint Presentation</vt:lpstr>
      <vt:lpstr>More</vt:lpstr>
      <vt:lpstr>Kotlin Negative Sides</vt:lpstr>
      <vt:lpstr>Kotlin Major Design Flaw</vt:lpstr>
      <vt:lpstr>Kotlin and Maven</vt:lpstr>
      <vt:lpstr>Links</vt:lpstr>
      <vt:lpstr>Spring</vt:lpstr>
      <vt:lpstr>Spring Framework</vt:lpstr>
      <vt:lpstr>Why the name “Spring”?</vt:lpstr>
      <vt:lpstr>Spring vs SpringBoot</vt:lpstr>
      <vt:lpstr>Popularity </vt:lpstr>
      <vt:lpstr>Spring In This Course</vt:lpstr>
      <vt:lpstr>REST With SpringBoot</vt:lpstr>
      <vt:lpstr>Spring Beans</vt:lpstr>
      <vt:lpstr>PowerPoint Presentation</vt:lpstr>
      <vt:lpstr>Entry Point</vt:lpstr>
      <vt:lpstr>Spring’s “Magic”</vt:lpstr>
      <vt:lpstr>Proxy Classes</vt:lpstr>
      <vt:lpstr>Anatomy of a Proxy Class</vt:lpstr>
      <vt:lpstr>Dependency Injection (DI)</vt:lpstr>
      <vt:lpstr>Configurations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E2E Testing of REST APIs</vt:lpstr>
      <vt:lpstr>Automated Test Generation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287</cp:revision>
  <cp:lastPrinted>2017-12-21T12:07:11Z</cp:lastPrinted>
  <dcterms:created xsi:type="dcterms:W3CDTF">2017-12-10T14:32:25Z</dcterms:created>
  <dcterms:modified xsi:type="dcterms:W3CDTF">2019-07-18T18:04:52Z</dcterms:modified>
</cp:coreProperties>
</file>